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 id="2147484310" r:id="rId2"/>
    <p:sldMasterId id="2147484384" r:id="rId3"/>
    <p:sldMasterId id="2147484466" r:id="rId4"/>
  </p:sldMasterIdLst>
  <p:notesMasterIdLst>
    <p:notesMasterId r:id="rId32"/>
  </p:notesMasterIdLst>
  <p:handoutMasterIdLst>
    <p:handoutMasterId r:id="rId33"/>
  </p:handoutMasterIdLst>
  <p:sldIdLst>
    <p:sldId id="1485" r:id="rId5"/>
    <p:sldId id="1486" r:id="rId6"/>
    <p:sldId id="1482" r:id="rId7"/>
    <p:sldId id="2147470716" r:id="rId8"/>
    <p:sldId id="2076137612" r:id="rId9"/>
    <p:sldId id="2147469423" r:id="rId10"/>
    <p:sldId id="2147469424" r:id="rId11"/>
    <p:sldId id="2147470602" r:id="rId12"/>
    <p:sldId id="2147470713" r:id="rId13"/>
    <p:sldId id="2147469815" r:id="rId14"/>
    <p:sldId id="2147469962" r:id="rId15"/>
    <p:sldId id="2147470714" r:id="rId16"/>
    <p:sldId id="2147469963" r:id="rId17"/>
    <p:sldId id="2147469821" r:id="rId18"/>
    <p:sldId id="2147470712" r:id="rId19"/>
    <p:sldId id="2147470711" r:id="rId20"/>
    <p:sldId id="2147469820" r:id="rId21"/>
    <p:sldId id="2147469964" r:id="rId22"/>
    <p:sldId id="2147470715" r:id="rId23"/>
    <p:sldId id="2076137681" r:id="rId24"/>
    <p:sldId id="2147469848" r:id="rId25"/>
    <p:sldId id="2147469842" r:id="rId26"/>
    <p:sldId id="1457" r:id="rId27"/>
    <p:sldId id="2147469974" r:id="rId28"/>
    <p:sldId id="2147469427" r:id="rId29"/>
    <p:sldId id="1488" r:id="rId30"/>
    <p:sldId id="1484" r:id="rId31"/>
  </p:sldIdLst>
  <p:sldSz cx="12436475" cy="6994525"/>
  <p:notesSz cx="6858000" cy="9144000"/>
  <p:custDataLst>
    <p:tags r:id="rId3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0D9166E-4C81-4693-91CB-276FD4BBF351}">
          <p14:sldIdLst>
            <p14:sldId id="1485"/>
            <p14:sldId id="1486"/>
            <p14:sldId id="1482"/>
            <p14:sldId id="2147470716"/>
          </p14:sldIdLst>
        </p14:section>
        <p14:section name="aca" id="{D79EB82B-4728-463B-B9D3-FD796130C643}">
          <p14:sldIdLst>
            <p14:sldId id="2076137612"/>
            <p14:sldId id="2147469423"/>
            <p14:sldId id="2147469424"/>
            <p14:sldId id="2147470602"/>
            <p14:sldId id="2147470713"/>
            <p14:sldId id="2147469815"/>
            <p14:sldId id="2147469962"/>
            <p14:sldId id="2147470714"/>
            <p14:sldId id="2147469963"/>
            <p14:sldId id="2147469821"/>
            <p14:sldId id="2147470712"/>
            <p14:sldId id="2147470711"/>
            <p14:sldId id="2147469820"/>
            <p14:sldId id="2147469964"/>
            <p14:sldId id="2147470715"/>
            <p14:sldId id="2076137681"/>
            <p14:sldId id="2147469848"/>
            <p14:sldId id="2147469842"/>
            <p14:sldId id="1457"/>
            <p14:sldId id="2147469974"/>
            <p14:sldId id="2147469427"/>
          </p14:sldIdLst>
        </p14:section>
        <p14:section name="exit" id="{340980AB-CF20-40EC-870D-ED4501CA7CC2}">
          <p14:sldIdLst>
            <p14:sldId id="1488"/>
            <p14:sldId id="1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344"/>
    <a:srgbClr val="E3C038"/>
    <a:srgbClr val="0078D7"/>
    <a:srgbClr val="000000"/>
    <a:srgbClr val="FFFFFF"/>
    <a:srgbClr val="592C8C"/>
    <a:srgbClr val="505050"/>
    <a:srgbClr val="00BCF2"/>
    <a:srgbClr val="D2D2D2"/>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1E63D2-7E4C-475F-87F6-7CDDCAB169B9}" v="13" dt="2022-05-07T08:13:51.16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019" autoAdjust="0"/>
  </p:normalViewPr>
  <p:slideViewPr>
    <p:cSldViewPr>
      <p:cViewPr>
        <p:scale>
          <a:sx n="72" d="100"/>
          <a:sy n="72" d="100"/>
        </p:scale>
        <p:origin x="951" y="99"/>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6/29/2022 4:45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6/29/2022 4:36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container-apps/ingress"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martinfowler.com/bliki/BlueGreenDeployment.html" TargetMode="External"/><Relationship Id="rId4" Type="http://schemas.openxmlformats.org/officeDocument/2006/relationships/hyperlink" Target="https://wikipedia.org/wiki/A/B_testin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zure-monitor/logs/log-analytics-tutoria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container-apps/revision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docs.microsoft.com/en-us/azure/container-apps/container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apr.io/"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docs.dapr.io/developing-applications/building-blocks/actors/" TargetMode="External"/><Relationship Id="rId3" Type="http://schemas.openxmlformats.org/officeDocument/2006/relationships/hyperlink" Target="https://docs.dapr.io/operations/components/component-schema/" TargetMode="External"/><Relationship Id="rId7" Type="http://schemas.openxmlformats.org/officeDocument/2006/relationships/hyperlink" Target="https://docs.dapr.io/developing-applications/building-blocks/state-management/"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dapr.io/developing-applications/building-blocks/bindings/" TargetMode="External"/><Relationship Id="rId5" Type="http://schemas.openxmlformats.org/officeDocument/2006/relationships/hyperlink" Target="https://docs.dapr.io/developing-applications/building-blocks/pubsub/" TargetMode="External"/><Relationship Id="rId4" Type="http://schemas.openxmlformats.org/officeDocument/2006/relationships/hyperlink" Target="https://docs.dapr.io/developing-applications/building-blocks/service-invocatio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keda.sh/docs/scalers/memory/" TargetMode="External"/><Relationship Id="rId4" Type="http://schemas.openxmlformats.org/officeDocument/2006/relationships/hyperlink" Target="https://keda.sh/docs/scalers/cpu/"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Actor_mode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container-apps/billing#resource-consumption-charge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microsoft.com/en-us/azure/container-apps/billing#request-charg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container-apps/application-lifecycle-managemen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kubernetes.io/docs/concepts/workloads/pod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132481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 revision is an immutable snapshot of a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The first revision is automatically created when you deploy your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New revisions are automatically created when a container app's template configuration changes.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While revisions are immutable, they're affected by changes to global configuration values, which apply to all revisions.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marL="0" indent="0" algn="l">
              <a:buFont typeface="Arial" panose="020B0604020202020204" pitchFamily="34" charset="0"/>
              <a:buNone/>
            </a:pPr>
            <a:r>
              <a:rPr lang="en-US" b="0" i="0">
                <a:solidFill>
                  <a:srgbClr val="E6E6E6"/>
                </a:solidFill>
                <a:effectLst/>
                <a:latin typeface="Segoe UI" panose="020B0502040204020203" pitchFamily="34" charset="0"/>
              </a:rPr>
              <a:t>Revisions are most useful when you enable </a:t>
            </a:r>
            <a:r>
              <a:rPr lang="en-US" b="0" i="0" u="none" strike="noStrike">
                <a:effectLst/>
                <a:latin typeface="Segoe UI" panose="020B0502040204020203" pitchFamily="34" charset="0"/>
                <a:hlinkClick r:id="rId3"/>
              </a:rPr>
              <a:t>ingress</a:t>
            </a:r>
            <a:r>
              <a:rPr lang="en-US" b="0" i="0">
                <a:solidFill>
                  <a:srgbClr val="E6E6E6"/>
                </a:solidFill>
                <a:effectLst/>
                <a:latin typeface="Segoe UI" panose="020B0502040204020203" pitchFamily="34" charset="0"/>
              </a:rPr>
              <a:t> to make your container app accessible via HTTP. Revisions are often used when you want to direct traffic from one snapshot of your container app to the next. Typical traffic direction strategies include </a:t>
            </a:r>
            <a:r>
              <a:rPr lang="en-US" b="0" i="0" u="none" strike="noStrike">
                <a:effectLst/>
                <a:latin typeface="Segoe UI" panose="020B0502040204020203" pitchFamily="34" charset="0"/>
                <a:hlinkClick r:id="rId4"/>
              </a:rPr>
              <a:t>A/B testing</a:t>
            </a:r>
            <a:r>
              <a:rPr lang="en-US" b="0" i="0">
                <a:solidFill>
                  <a:srgbClr val="E6E6E6"/>
                </a:solidFill>
                <a:effectLst/>
                <a:latin typeface="Segoe UI" panose="020B0502040204020203" pitchFamily="34" charset="0"/>
              </a:rPr>
              <a:t> and </a:t>
            </a:r>
            <a:r>
              <a:rPr lang="en-US" b="0" i="0" u="none" strike="noStrike" err="1">
                <a:effectLst/>
                <a:latin typeface="Segoe UI" panose="020B0502040204020203" pitchFamily="34" charset="0"/>
                <a:hlinkClick r:id="rId5"/>
              </a:rPr>
              <a:t>BlueGreen</a:t>
            </a:r>
            <a:r>
              <a:rPr lang="en-US" b="0" i="0" u="none" strike="noStrike">
                <a:effectLst/>
                <a:latin typeface="Segoe UI" panose="020B0502040204020203" pitchFamily="34" charset="0"/>
                <a:hlinkClick r:id="rId5"/>
              </a:rPr>
              <a:t> deployment</a:t>
            </a:r>
            <a:r>
              <a:rPr lang="en-US" b="0" i="0">
                <a:solidFill>
                  <a:srgbClr val="E6E6E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by creating a virtual network and 3 subnets: Control Plane, Apps, and VMs </a:t>
            </a:r>
          </a:p>
          <a:p>
            <a:r>
              <a:rPr lang="en-US" dirty="0"/>
              <a:t>The control plane subnet will be the source of IPs for the control plane components for ACA as well as the container apps. </a:t>
            </a:r>
          </a:p>
          <a:p>
            <a:r>
              <a:rPr lang="en-US" dirty="0"/>
              <a:t>(The apps subnet is not currently being used, but is currently reserved for extensibility in the future for when we integrate with Atlas or another backend) </a:t>
            </a:r>
          </a:p>
          <a:p>
            <a:r>
              <a:rPr lang="en-US" dirty="0"/>
              <a:t>We are currently determining potential solutions for allowing customers to provide a smaller </a:t>
            </a:r>
            <a:r>
              <a:rPr lang="en-US" dirty="0" err="1"/>
              <a:t>ip</a:t>
            </a:r>
            <a:r>
              <a:rPr lang="en-US" dirty="0"/>
              <a:t> range if they don’t need scale that would dictate a /21 as we currently require two /21s at this time</a:t>
            </a:r>
          </a:p>
          <a:p>
            <a:r>
              <a:rPr lang="en-US" dirty="0"/>
              <a:t>The VM subnet will host a virtual machine that will be used in the demonstration </a:t>
            </a:r>
          </a:p>
          <a:p>
            <a:r>
              <a:rPr lang="en-US" dirty="0"/>
              <a:t>Once we have set up our network, we will create a container apps environment and pass in the </a:t>
            </a:r>
            <a:r>
              <a:rPr lang="en-US" dirty="0" err="1"/>
              <a:t>the</a:t>
            </a:r>
            <a:r>
              <a:rPr lang="en-US" dirty="0"/>
              <a:t> internal-only flag, which will create an environment without an inbound public </a:t>
            </a:r>
            <a:r>
              <a:rPr lang="en-US" dirty="0" err="1"/>
              <a:t>ip</a:t>
            </a:r>
            <a:r>
              <a:rPr lang="en-US" dirty="0"/>
              <a:t> address </a:t>
            </a:r>
          </a:p>
          <a:p>
            <a:r>
              <a:rPr lang="en-US" dirty="0"/>
              <a:t>When you use the internal only flag, we do not automatically register the domain for the internal load balancer created for the environment, therefore it will not auto resolve for you </a:t>
            </a:r>
          </a:p>
          <a:p>
            <a:r>
              <a:rPr lang="en-US" dirty="0"/>
              <a:t>You can retrieve the default domain for the environment and the static private Ip address and create a private </a:t>
            </a:r>
            <a:r>
              <a:rPr lang="en-US" dirty="0" err="1"/>
              <a:t>dns</a:t>
            </a:r>
            <a:r>
              <a:rPr lang="en-US" dirty="0"/>
              <a:t> zone for the domain linked to your azure </a:t>
            </a:r>
            <a:r>
              <a:rPr lang="en-US" dirty="0" err="1"/>
              <a:t>vnet</a:t>
            </a:r>
            <a:endParaRPr lang="en-US" dirty="0"/>
          </a:p>
          <a:p>
            <a:r>
              <a:rPr lang="en-US" dirty="0"/>
              <a:t>Once you have done this you will add </a:t>
            </a:r>
            <a:r>
              <a:rPr lang="en-US" dirty="0" err="1"/>
              <a:t>add</a:t>
            </a:r>
            <a:r>
              <a:rPr lang="en-US" dirty="0"/>
              <a:t> a wildcard record that will resolve any traffic bound for your default domain to the static </a:t>
            </a:r>
            <a:r>
              <a:rPr lang="en-US" dirty="0" err="1"/>
              <a:t>ip</a:t>
            </a:r>
            <a:r>
              <a:rPr lang="en-US" dirty="0"/>
              <a:t> address assigned to the environment </a:t>
            </a:r>
          </a:p>
          <a:p>
            <a:r>
              <a:rPr lang="en-US" dirty="0"/>
              <a:t>We will test this out by creating a VM in the VM subnet and ensuring proper inbound rules are configured to allow </a:t>
            </a:r>
            <a:r>
              <a:rPr lang="en-US" dirty="0" err="1"/>
              <a:t>ssh</a:t>
            </a:r>
            <a:r>
              <a:rPr lang="en-US" dirty="0"/>
              <a:t> </a:t>
            </a:r>
          </a:p>
          <a:p>
            <a:r>
              <a:rPr lang="en-US" dirty="0"/>
              <a:t>We deploy an </a:t>
            </a:r>
            <a:r>
              <a:rPr lang="en-US" dirty="0" err="1"/>
              <a:t>api</a:t>
            </a:r>
            <a:r>
              <a:rPr lang="en-US" dirty="0"/>
              <a:t> endpoint as a container app to the internal environment that is exposed to callers both in the environment and from within the </a:t>
            </a:r>
            <a:r>
              <a:rPr lang="en-US" dirty="0" err="1"/>
              <a:t>Vnet</a:t>
            </a:r>
            <a:r>
              <a:rPr lang="en-US" dirty="0"/>
              <a:t>. </a:t>
            </a:r>
          </a:p>
          <a:p>
            <a:r>
              <a:rPr lang="en-US" dirty="0"/>
              <a:t>We curl the </a:t>
            </a:r>
            <a:r>
              <a:rPr lang="en-US" dirty="0" err="1"/>
              <a:t>api</a:t>
            </a:r>
            <a:r>
              <a:rPr lang="en-US" dirty="0"/>
              <a:t> endpoint for the application and see a response because the </a:t>
            </a:r>
            <a:r>
              <a:rPr lang="en-US" dirty="0" err="1"/>
              <a:t>vm</a:t>
            </a:r>
            <a:r>
              <a:rPr lang="en-US" dirty="0"/>
              <a:t> and container app are appropriately configured to communicate </a:t>
            </a:r>
          </a:p>
          <a:p>
            <a:r>
              <a:rPr lang="en-US" dirty="0"/>
              <a:t>We can then go back to the </a:t>
            </a:r>
            <a:r>
              <a:rPr lang="en-US" dirty="0" err="1"/>
              <a:t>Containerapp</a:t>
            </a:r>
            <a:r>
              <a:rPr lang="en-US" dirty="0"/>
              <a:t> and update it to internal only, meaning only other container apps in the same environment can hit the </a:t>
            </a:r>
            <a:r>
              <a:rPr lang="en-US" dirty="0" err="1"/>
              <a:t>api</a:t>
            </a:r>
            <a:r>
              <a:rPr lang="en-US" dirty="0"/>
              <a:t> endpoint</a:t>
            </a:r>
          </a:p>
          <a:p>
            <a:r>
              <a:rPr lang="en-US" dirty="0"/>
              <a:t>When we run the curl command from the VM a second time, we see that the container app does not respond to the curl request, due to the visibility change </a:t>
            </a:r>
          </a:p>
          <a:p>
            <a:endParaRPr lang="en-US" dirty="0"/>
          </a:p>
          <a:p>
            <a:r>
              <a:rPr lang="en-US" dirty="0"/>
              <a:t>OTHER CALLOUTS: We are working on documentation for firewall requirements. Keep in mind your service should be able to make use of private endpoints to </a:t>
            </a:r>
            <a:r>
              <a:rPr lang="en-US" dirty="0" err="1"/>
              <a:t>acess</a:t>
            </a:r>
            <a:r>
              <a:rPr lang="en-US" dirty="0"/>
              <a:t> other services and unlike AKS private cluster, this approach can provide network isolation without the outbound type UDR/Private endpoint on the service itself needed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611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Container Apps allows you to expose your container app to the public web by enabling ingress. When you enable ingress, you do not need to create an Azure Load Balancer, public IP address, or any other Azure resources to enable incoming HTTPS requests.</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ingress enabled, your container app features the following characteristics: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Supports TLS termination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Supports HTTP/1.1 and HTTP/2</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Endpoints always use TLS 1.2, terminated at the ingress point</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Endpoints always expose ports 80 (for HTTP) and 443 (for HTTPS).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By default, HTTP requests to port 80 are automatically redirected to HTTPS on 443.</a:t>
            </a:r>
          </a:p>
          <a:p>
            <a:pPr marL="742950" lvl="1" indent="-2857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marL="0" lvl="0" indent="0" algn="l">
              <a:buFont typeface="Arial" panose="020B0604020202020204" pitchFamily="34" charset="0"/>
              <a:buNone/>
            </a:pPr>
            <a:r>
              <a:rPr lang="en-US" b="0" i="0" dirty="0">
                <a:solidFill>
                  <a:srgbClr val="E6E6E6"/>
                </a:solidFill>
                <a:effectLst/>
                <a:latin typeface="Segoe UI" panose="020B0502040204020203" pitchFamily="34" charset="0"/>
              </a:rPr>
              <a:t>Your ingress IP and fully qualified domain name can either be visible externally to the internet, or internally within a VNET. With ingress enabled, your application is assigned a fully qualified domain name (FQDN).</a:t>
            </a:r>
          </a:p>
          <a:p>
            <a:pPr marL="0" lvl="0" indent="0" algn="l">
              <a:buFont typeface="Arial" panose="020B0604020202020204" pitchFamily="34" charset="0"/>
              <a:buNone/>
            </a:pPr>
            <a:r>
              <a:rPr lang="en-US" b="0" i="0" dirty="0">
                <a:solidFill>
                  <a:srgbClr val="E6E6E6"/>
                </a:solidFill>
                <a:effectLst/>
                <a:latin typeface="Segoe UI" panose="020B0502040204020203" pitchFamily="34" charset="0"/>
              </a:rPr>
              <a:t>Your Container Apps environment has a single public IP address for applications with </a:t>
            </a:r>
            <a:r>
              <a:rPr lang="en-US" dirty="0"/>
              <a:t>external</a:t>
            </a:r>
            <a:r>
              <a:rPr lang="en-US" b="0" i="0" dirty="0">
                <a:solidFill>
                  <a:srgbClr val="E6E6E6"/>
                </a:solidFill>
                <a:effectLst/>
                <a:latin typeface="Segoe UI" panose="020B0502040204020203" pitchFamily="34" charset="0"/>
              </a:rPr>
              <a:t> ingress visibility, and a single internal IP address for applications with </a:t>
            </a:r>
            <a:r>
              <a:rPr lang="en-US" dirty="0"/>
              <a:t>internal</a:t>
            </a:r>
            <a:r>
              <a:rPr lang="en-US" b="0" i="0" dirty="0">
                <a:solidFill>
                  <a:srgbClr val="E6E6E6"/>
                </a:solidFill>
                <a:effectLst/>
                <a:latin typeface="Segoe UI" panose="020B0502040204020203" pitchFamily="34" charset="0"/>
              </a:rPr>
              <a:t> ingress visibility. Therefore, all applications within a Container Apps environment with </a:t>
            </a:r>
            <a:r>
              <a:rPr lang="en-US" dirty="0"/>
              <a:t>external</a:t>
            </a:r>
            <a:r>
              <a:rPr lang="en-US" b="0" i="0" dirty="0">
                <a:solidFill>
                  <a:srgbClr val="E6E6E6"/>
                </a:solidFill>
                <a:effectLst/>
                <a:latin typeface="Segoe UI" panose="020B0502040204020203" pitchFamily="34" charset="0"/>
              </a:rPr>
              <a:t> ingress visibility share a single public IP address. Similarly, all applications within a Container Apps environment with </a:t>
            </a:r>
            <a:r>
              <a:rPr lang="en-US" dirty="0"/>
              <a:t>internal</a:t>
            </a:r>
            <a:r>
              <a:rPr lang="en-US" b="0" i="0" dirty="0">
                <a:solidFill>
                  <a:srgbClr val="E6E6E6"/>
                </a:solidFill>
                <a:effectLst/>
                <a:latin typeface="Segoe UI" panose="020B0502040204020203" pitchFamily="34" charset="0"/>
              </a:rPr>
              <a:t> ingress visibility share a single internal IP address. HTTP traffic is routed to individual applications based on the FQDN in the host header.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887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allows your application to securely store sensitive configuration values. Once defined at the application level, secured values are available to containers, inside scale rules, and via </a:t>
            </a:r>
            <a:r>
              <a:rPr lang="en-US" b="0" i="0" err="1">
                <a:solidFill>
                  <a:srgbClr val="E6E6E6"/>
                </a:solidFill>
                <a:effectLst/>
                <a:latin typeface="Segoe UI" panose="020B0502040204020203" pitchFamily="34" charset="0"/>
              </a:rPr>
              <a:t>Dapr</a:t>
            </a:r>
            <a:r>
              <a:rPr lang="en-US" b="0" i="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Secrets are scoped to an application, outside of any specific revision of an application.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Adding, removing, or changing secrets does not generate new revisions.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Each application revision can reference one or more secrets.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Multiple revisions can reference the same secret(s).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When a secret is updated or deleted, you can respond to changes in one of two ways:</a:t>
            </a:r>
          </a:p>
          <a:p>
            <a:pPr marL="228600" indent="-228600" algn="l">
              <a:buFont typeface="+mj-lt"/>
              <a:buAutoNum type="arabicPeriod"/>
            </a:pPr>
            <a:r>
              <a:rPr lang="en-US" b="0" i="0">
                <a:solidFill>
                  <a:srgbClr val="E6E6E6"/>
                </a:solidFill>
                <a:effectLst/>
                <a:latin typeface="Segoe UI" panose="020B0502040204020203" pitchFamily="34" charset="0"/>
              </a:rPr>
              <a:t>Deploy a new revision.</a:t>
            </a:r>
          </a:p>
          <a:p>
            <a:pPr marL="228600" indent="-228600" algn="l">
              <a:buFont typeface="+mj-lt"/>
              <a:buAutoNum type="arabicPeriod"/>
            </a:pPr>
            <a:r>
              <a:rPr lang="en-US" b="0" i="0">
                <a:solidFill>
                  <a:srgbClr val="E6E6E6"/>
                </a:solidFill>
                <a:effectLst/>
                <a:latin typeface="Segoe UI" panose="020B0502040204020203" pitchFamily="34" charset="0"/>
              </a:rPr>
              <a:t>Restart an existing revision.</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771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gathers a broad set of data about your container app and stores it using </a:t>
            </a:r>
            <a:r>
              <a:rPr lang="en-US" b="0" i="0" u="none" strike="noStrike">
                <a:effectLst/>
                <a:latin typeface="Segoe UI" panose="020B0502040204020203" pitchFamily="34" charset="0"/>
                <a:hlinkClick r:id="rId3"/>
              </a:rPr>
              <a:t>Log Analytics</a:t>
            </a:r>
            <a:r>
              <a:rPr lang="en-US" b="0" i="0">
                <a:solidFill>
                  <a:srgbClr val="E6E6E6"/>
                </a:solidFill>
                <a:effectLst/>
                <a:latin typeface="Segoe UI" panose="020B0502040204020203" pitchFamily="34" charset="0"/>
              </a:rPr>
              <a:t>. You can then use the Azure CLI or the Azure Portal to run queries against your Log Analytics workspace and visualize the results.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74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Use GitHub Actions to publish </a:t>
            </a:r>
            <a:r>
              <a:rPr lang="en-US" b="0" i="0" u="none" strike="noStrike">
                <a:effectLst/>
                <a:latin typeface="Segoe UI" panose="020B0502040204020203" pitchFamily="34" charset="0"/>
                <a:hlinkClick r:id="rId3"/>
              </a:rPr>
              <a:t>revisions</a:t>
            </a:r>
            <a:r>
              <a:rPr lang="en-US" b="0" i="0">
                <a:solidFill>
                  <a:srgbClr val="E6E6E6"/>
                </a:solidFill>
                <a:effectLst/>
                <a:latin typeface="Segoe UI" panose="020B0502040204020203" pitchFamily="34" charset="0"/>
              </a:rPr>
              <a:t> to your container app. As commits are pushed to your GitHub repository, a GitHub Action is triggered which updates the </a:t>
            </a:r>
            <a:r>
              <a:rPr lang="en-US" b="0" i="0" u="none" strike="noStrike">
                <a:effectLst/>
                <a:latin typeface="Segoe UI" panose="020B0502040204020203" pitchFamily="34" charset="0"/>
                <a:hlinkClick r:id="rId4"/>
              </a:rPr>
              <a:t>container</a:t>
            </a:r>
            <a:r>
              <a:rPr lang="en-US" b="0" i="0">
                <a:solidFill>
                  <a:srgbClr val="E6E6E6"/>
                </a:solidFill>
                <a:effectLst/>
                <a:latin typeface="Segoe UI" panose="020B0502040204020203" pitchFamily="34" charset="0"/>
              </a:rPr>
              <a:t> image in the container registry. Once the container is updated in the registry, Azure Container Apps creates a new revision based on the updated container image.</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The </a:t>
            </a:r>
            <a:r>
              <a:rPr lang="en-US" b="1" i="0" err="1">
                <a:solidFill>
                  <a:srgbClr val="E6E6E6"/>
                </a:solidFill>
                <a:effectLst/>
                <a:latin typeface="Segoe UI" panose="020B0502040204020203" pitchFamily="34" charset="0"/>
              </a:rPr>
              <a:t>github</a:t>
            </a:r>
            <a:r>
              <a:rPr lang="en-US" b="1" i="0">
                <a:solidFill>
                  <a:srgbClr val="E6E6E6"/>
                </a:solidFill>
                <a:effectLst/>
                <a:latin typeface="Segoe UI" panose="020B0502040204020203" pitchFamily="34" charset="0"/>
              </a:rPr>
              <a:t>-action add </a:t>
            </a:r>
            <a:r>
              <a:rPr lang="en-US" b="0" i="0">
                <a:solidFill>
                  <a:srgbClr val="E6E6E6"/>
                </a:solidFill>
                <a:effectLst/>
                <a:latin typeface="Segoe UI" panose="020B0502040204020203" pitchFamily="34" charset="0"/>
              </a:rPr>
              <a:t>command creates a GitHub Actions integration with your container app. You can also configure continuous deployment through the Azure Portal.</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63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22222"/>
                </a:solidFill>
                <a:effectLst/>
                <a:latin typeface="work sans" pitchFamily="2" charset="0"/>
              </a:rPr>
              <a:t>Building microservices and distributed application is hard.</a:t>
            </a:r>
          </a:p>
          <a:p>
            <a:pPr algn="l"/>
            <a:endParaRPr lang="en-US" b="0" i="0">
              <a:solidFill>
                <a:srgbClr val="777777"/>
              </a:solidFill>
              <a:effectLst/>
              <a:latin typeface="work sans" pitchFamily="2" charset="0"/>
            </a:endParaRPr>
          </a:p>
          <a:p>
            <a:pPr algn="l"/>
            <a:r>
              <a:rPr lang="en-US" b="0" i="0" err="1">
                <a:solidFill>
                  <a:srgbClr val="777777"/>
                </a:solidFill>
                <a:effectLst/>
                <a:latin typeface="work sans" pitchFamily="2" charset="0"/>
              </a:rPr>
              <a:t>Dapr</a:t>
            </a:r>
            <a:r>
              <a:rPr lang="en-US" b="0" i="0">
                <a:solidFill>
                  <a:srgbClr val="777777"/>
                </a:solidFill>
                <a:effectLst/>
                <a:latin typeface="work sans" pitchFamily="2" charset="0"/>
              </a:rPr>
              <a:t> helps developers build event-driven, resilient distributed applications. Whether on-premises, in the cloud, or on an edge device, </a:t>
            </a:r>
            <a:r>
              <a:rPr lang="en-US" b="0" i="0" err="1">
                <a:solidFill>
                  <a:srgbClr val="777777"/>
                </a:solidFill>
                <a:effectLst/>
                <a:latin typeface="work sans" pitchFamily="2" charset="0"/>
              </a:rPr>
              <a:t>Dapr</a:t>
            </a:r>
            <a:r>
              <a:rPr lang="en-US" b="0" i="0">
                <a:solidFill>
                  <a:srgbClr val="777777"/>
                </a:solidFill>
                <a:effectLst/>
                <a:latin typeface="work sans" pitchFamily="2" charset="0"/>
              </a:rPr>
              <a:t> helps you tackle the challenges that come with building microservices and keeps your code platform agnostic.</a:t>
            </a:r>
          </a:p>
          <a:p>
            <a:endParaRPr lang="en-US" b="0" i="0" u="none" strike="noStrike">
              <a:solidFill>
                <a:srgbClr val="FF00AA"/>
              </a:solidFill>
              <a:effectLst/>
              <a:latin typeface="-apple-system"/>
              <a:hlinkClick r:id="rId3"/>
            </a:endParaRPr>
          </a:p>
          <a:p>
            <a:r>
              <a:rPr lang="en-US" b="0" i="0" u="none" strike="noStrike" err="1">
                <a:solidFill>
                  <a:srgbClr val="FF00AA"/>
                </a:solidFill>
                <a:effectLst/>
                <a:latin typeface="-apple-system"/>
                <a:hlinkClick r:id="rId3"/>
              </a:rPr>
              <a:t>Dapr</a:t>
            </a:r>
            <a:r>
              <a:rPr lang="en-US" b="0" i="0">
                <a:solidFill>
                  <a:srgbClr val="2A0552"/>
                </a:solidFill>
                <a:effectLst/>
                <a:latin typeface="-apple-system"/>
              </a:rPr>
              <a:t> is a set of APIs that makes it easy for you to write distributed applications. It runs as a sidecar process next to an application, whether on Kubernetes or any other environment, and gives you a set of primitives in the form of pub/sub, state management, secrets management, event triggers, and service-to-service calls that are secured and reliable. With </a:t>
            </a:r>
            <a:r>
              <a:rPr lang="en-US" b="0" i="0" err="1">
                <a:solidFill>
                  <a:srgbClr val="2A0552"/>
                </a:solidFill>
                <a:effectLst/>
                <a:latin typeface="-apple-system"/>
              </a:rPr>
              <a:t>Dapr</a:t>
            </a:r>
            <a:r>
              <a:rPr lang="en-US" b="0" i="0">
                <a:solidFill>
                  <a:srgbClr val="2A0552"/>
                </a:solidFill>
                <a:effectLst/>
                <a:latin typeface="-apple-system"/>
              </a:rPr>
              <a:t>, developers focus on building business logic instead of infrastructure.</a:t>
            </a:r>
          </a:p>
          <a:p>
            <a:endParaRPr lang="en-US" b="0" i="0">
              <a:solidFill>
                <a:srgbClr val="2A0552"/>
              </a:solidFill>
              <a:effectLst/>
              <a:latin typeface="-apple-system"/>
            </a:endParaRPr>
          </a:p>
          <a:p>
            <a:r>
              <a:rPr lang="en-US" b="0" i="0">
                <a:solidFill>
                  <a:srgbClr val="2A0552"/>
                </a:solidFill>
                <a:effectLst/>
                <a:latin typeface="-apple-system"/>
              </a:rPr>
              <a:t>The project was created in 2019 at Microsoft. Over time, many community members have joined and contributed to the project, extending it and helping it reach a stable 1.0 release in February 2021. Today, the </a:t>
            </a:r>
            <a:r>
              <a:rPr lang="en-US" b="0" i="0" err="1">
                <a:solidFill>
                  <a:srgbClr val="2A0552"/>
                </a:solidFill>
                <a:effectLst/>
                <a:latin typeface="-apple-system"/>
              </a:rPr>
              <a:t>Dapr</a:t>
            </a:r>
            <a:r>
              <a:rPr lang="en-US" b="0" i="0">
                <a:solidFill>
                  <a:srgbClr val="2A0552"/>
                </a:solidFill>
                <a:effectLst/>
                <a:latin typeface="-apple-system"/>
              </a:rPr>
              <a:t> Steering and Technical Committee governs the project with representatives from Alibaba, Intel, and Microsoft. And in November 2021, </a:t>
            </a:r>
            <a:r>
              <a:rPr lang="en-US" b="0" i="0">
                <a:solidFill>
                  <a:srgbClr val="222222"/>
                </a:solidFill>
                <a:effectLst/>
                <a:latin typeface="open sans" panose="020B0606030504020204" pitchFamily="34" charset="0"/>
              </a:rPr>
              <a:t>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joined the Cloud Native Computing  Foundation as an incubating project.</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42106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SegoeUI"/>
              </a:rPr>
              <a:t>Azure Container Apps offers a fully managed version of the </a:t>
            </a:r>
            <a:r>
              <a:rPr lang="en-US" b="0" i="0" dirty="0" err="1">
                <a:solidFill>
                  <a:srgbClr val="333333"/>
                </a:solidFill>
                <a:effectLst/>
                <a:latin typeface="SegoeUI"/>
              </a:rPr>
              <a:t>Dapr</a:t>
            </a:r>
            <a:r>
              <a:rPr lang="en-US" b="0" i="0" dirty="0">
                <a:solidFill>
                  <a:srgbClr val="333333"/>
                </a:solidFill>
                <a:effectLst/>
                <a:latin typeface="SegoeUI"/>
              </a:rPr>
              <a:t> APIs. With </a:t>
            </a:r>
            <a:r>
              <a:rPr lang="en-US" b="0" i="0" dirty="0" err="1">
                <a:solidFill>
                  <a:srgbClr val="333333"/>
                </a:solidFill>
                <a:effectLst/>
                <a:latin typeface="SegoeUI"/>
              </a:rPr>
              <a:t>Dapr</a:t>
            </a:r>
            <a:r>
              <a:rPr lang="en-US" b="0" i="0" dirty="0">
                <a:solidFill>
                  <a:srgbClr val="333333"/>
                </a:solidFill>
                <a:effectLst/>
                <a:latin typeface="SegoeUI"/>
              </a:rPr>
              <a:t> for Azure Container Apps, sidecars can be enabled to run next to your application instances and provide a rich set of capabilities and productivity gains</a:t>
            </a:r>
            <a:endParaRPr lang="en-US" b="0" i="0" dirty="0">
              <a:solidFill>
                <a:srgbClr val="E6E6E6"/>
              </a:solidFill>
              <a:effectLst/>
              <a:latin typeface="Segoe UI" panose="020B0502040204020203" pitchFamily="34" charset="0"/>
            </a:endParaRPr>
          </a:p>
          <a:p>
            <a:endParaRPr lang="en-US" dirty="0"/>
          </a:p>
          <a:p>
            <a:endParaRPr lang="en-US" dirty="0"/>
          </a:p>
          <a:p>
            <a:pPr marL="171450" indent="-171450">
              <a:buFont typeface="Arial" panose="020B0604020202020204" pitchFamily="34" charset="0"/>
              <a:buChar char="•"/>
            </a:pPr>
            <a:r>
              <a:rPr lang="en-US" b="0" i="0" dirty="0">
                <a:solidFill>
                  <a:srgbClr val="E6E6E6"/>
                </a:solidFill>
                <a:effectLst/>
                <a:latin typeface="Segoe UI" panose="020B0502040204020203" pitchFamily="34" charset="0"/>
              </a:rPr>
              <a:t>Container Apps does not currently support the native </a:t>
            </a:r>
            <a:r>
              <a:rPr lang="en-US" b="1" i="0" u="none" strike="noStrike" dirty="0" err="1">
                <a:effectLst/>
                <a:latin typeface="Segoe UI" panose="020B0502040204020203" pitchFamily="34" charset="0"/>
                <a:hlinkClick r:id="rId3"/>
              </a:rPr>
              <a:t>Dapr</a:t>
            </a:r>
            <a:r>
              <a:rPr lang="en-US" b="1" i="0" u="none" strike="noStrike" dirty="0">
                <a:effectLst/>
                <a:latin typeface="Segoe UI" panose="020B0502040204020203" pitchFamily="34" charset="0"/>
                <a:hlinkClick r:id="rId3"/>
              </a:rPr>
              <a:t> components schema</a:t>
            </a:r>
            <a:r>
              <a:rPr lang="en-US" b="0" i="0" dirty="0">
                <a:solidFill>
                  <a:srgbClr val="E6E6E6"/>
                </a:solidFill>
                <a:effectLst/>
                <a:latin typeface="Segoe UI" panose="020B0502040204020203" pitchFamily="34" charset="0"/>
              </a:rPr>
              <a:t>. The above example uses the supported schema.</a:t>
            </a:r>
          </a:p>
          <a:p>
            <a:pPr marL="171450" indent="-171450">
              <a:buFont typeface="Arial" panose="020B0604020202020204" pitchFamily="34" charset="0"/>
              <a:buChar char="•"/>
            </a:pPr>
            <a:r>
              <a:rPr lang="en-US" b="0" i="0" dirty="0">
                <a:solidFill>
                  <a:srgbClr val="E6E6E6"/>
                </a:solidFill>
                <a:effectLst/>
                <a:latin typeface="Segoe UI" panose="020B0502040204020203" pitchFamily="34" charset="0"/>
              </a:rPr>
              <a:t>With Azure Container Apps, you get a fully managed version of the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APIs when building microservices. When you use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in Azure Container Apps, you can enable sidecars to run next to your microservices that provide a rich set of capabilities. Available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APIs include </a:t>
            </a:r>
            <a:r>
              <a:rPr lang="en-US" b="0" i="0" u="none" strike="noStrike" dirty="0">
                <a:effectLst/>
                <a:latin typeface="Segoe UI" panose="020B0502040204020203" pitchFamily="34" charset="0"/>
                <a:hlinkClick r:id="rId4"/>
              </a:rPr>
              <a:t>Service to Service calls</a:t>
            </a:r>
            <a:r>
              <a:rPr lang="en-US" b="0" i="0" dirty="0">
                <a:solidFill>
                  <a:srgbClr val="E6E6E6"/>
                </a:solidFill>
                <a:effectLst/>
                <a:latin typeface="Segoe UI" panose="020B0502040204020203" pitchFamily="34" charset="0"/>
              </a:rPr>
              <a:t>, </a:t>
            </a:r>
            <a:r>
              <a:rPr lang="en-US" b="0" i="0" u="none" strike="noStrike" dirty="0">
                <a:effectLst/>
                <a:latin typeface="Segoe UI" panose="020B0502040204020203" pitchFamily="34" charset="0"/>
                <a:hlinkClick r:id="rId5"/>
              </a:rPr>
              <a:t>Pub/Sub</a:t>
            </a:r>
            <a:r>
              <a:rPr lang="en-US" b="0" i="0" dirty="0">
                <a:solidFill>
                  <a:srgbClr val="E6E6E6"/>
                </a:solidFill>
                <a:effectLst/>
                <a:latin typeface="Segoe UI" panose="020B0502040204020203" pitchFamily="34" charset="0"/>
              </a:rPr>
              <a:t>, </a:t>
            </a:r>
            <a:r>
              <a:rPr lang="en-US" b="0" i="0" u="none" strike="noStrike" dirty="0">
                <a:effectLst/>
                <a:latin typeface="Segoe UI" panose="020B0502040204020203" pitchFamily="34" charset="0"/>
                <a:hlinkClick r:id="rId6"/>
              </a:rPr>
              <a:t>Event Bindings</a:t>
            </a:r>
            <a:r>
              <a:rPr lang="en-US" b="0" i="0" dirty="0">
                <a:solidFill>
                  <a:srgbClr val="E6E6E6"/>
                </a:solidFill>
                <a:effectLst/>
                <a:latin typeface="Segoe UI" panose="020B0502040204020203" pitchFamily="34" charset="0"/>
              </a:rPr>
              <a:t>, </a:t>
            </a:r>
            <a:r>
              <a:rPr lang="en-US" b="0" i="0" u="none" strike="noStrike" dirty="0">
                <a:effectLst/>
                <a:latin typeface="Segoe UI" panose="020B0502040204020203" pitchFamily="34" charset="0"/>
                <a:hlinkClick r:id="rId7"/>
              </a:rPr>
              <a:t>State Stores</a:t>
            </a:r>
            <a:r>
              <a:rPr lang="en-US" b="0" i="0" dirty="0">
                <a:solidFill>
                  <a:srgbClr val="E6E6E6"/>
                </a:solidFill>
                <a:effectLst/>
                <a:latin typeface="Segoe UI" panose="020B0502040204020203" pitchFamily="34" charset="0"/>
              </a:rPr>
              <a:t>, and </a:t>
            </a:r>
            <a:r>
              <a:rPr lang="en-US" b="0" i="0" u="none" strike="noStrike" dirty="0">
                <a:effectLst/>
                <a:latin typeface="Segoe UI" panose="020B0502040204020203" pitchFamily="34" charset="0"/>
                <a:hlinkClick r:id="rId8"/>
              </a:rPr>
              <a:t>Actors</a:t>
            </a:r>
            <a:r>
              <a:rPr lang="en-US" b="0" i="0" dirty="0">
                <a:solidFill>
                  <a:srgbClr val="E6E6E6"/>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547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23045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When it comes to scaling, you have a number of choices here, some of which support scaling to zero.</a:t>
            </a:r>
          </a:p>
          <a:p>
            <a:pPr algn="l"/>
            <a:r>
              <a:rPr lang="en-US" b="0" i="0">
                <a:solidFill>
                  <a:srgbClr val="E6E6E6"/>
                </a:solidFill>
                <a:effectLst/>
                <a:latin typeface="Segoe UI" panose="020B0502040204020203" pitchFamily="34" charset="0"/>
              </a:rPr>
              <a:t>Both HTTP scaling and Event-driven scaling support scaling to zero when there are no requests, or when there are no events to process.</a:t>
            </a:r>
          </a:p>
          <a:p>
            <a:pPr algn="l"/>
            <a:endParaRPr lang="en-US" b="1"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HTTP scaling</a:t>
            </a:r>
          </a:p>
          <a:p>
            <a:pPr algn="l"/>
            <a:r>
              <a:rPr lang="en-US" b="0" i="0">
                <a:solidFill>
                  <a:srgbClr val="E6E6E6"/>
                </a:solidFill>
                <a:effectLst/>
                <a:latin typeface="Segoe UI" panose="020B0502040204020203" pitchFamily="34" charset="0"/>
              </a:rPr>
              <a:t>With an HTTP scaling rule, you have control over the threshold that determines when to scale out. You define the maximum number of concurrent requests. </a:t>
            </a:r>
            <a:r>
              <a:rPr lang="en-US">
                <a:effectLst/>
              </a:rPr>
              <a:t>Once the number of requests exceeds this value, then more replicas are added, up to the </a:t>
            </a:r>
            <a:r>
              <a:rPr lang="en-US" err="1">
                <a:effectLst/>
              </a:rPr>
              <a:t>maxReplicas</a:t>
            </a:r>
            <a:r>
              <a:rPr lang="en-US">
                <a:effectLst/>
              </a:rPr>
              <a:t> amount.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Event-driven scaling</a:t>
            </a:r>
          </a:p>
          <a:p>
            <a:pPr algn="l"/>
            <a:r>
              <a:rPr lang="en-US" b="0" i="0">
                <a:solidFill>
                  <a:srgbClr val="E6E6E6"/>
                </a:solidFill>
                <a:effectLst/>
                <a:latin typeface="Segoe UI" panose="020B0502040204020203" pitchFamily="34" charset="0"/>
              </a:rPr>
              <a:t>Container Apps can scale based of a wide variety of event types. Any event supported by </a:t>
            </a:r>
            <a:r>
              <a:rPr lang="en-US" b="0" i="0" u="none" strike="noStrike">
                <a:effectLst/>
                <a:latin typeface="Segoe UI" panose="020B0502040204020203" pitchFamily="34" charset="0"/>
                <a:hlinkClick r:id="rId3"/>
              </a:rPr>
              <a:t>KEDA</a:t>
            </a:r>
            <a:r>
              <a:rPr lang="en-US" b="0" i="0">
                <a:solidFill>
                  <a:srgbClr val="E6E6E6"/>
                </a:solidFill>
                <a:effectLst/>
                <a:latin typeface="Segoe UI" panose="020B0502040204020203" pitchFamily="34" charset="0"/>
              </a:rPr>
              <a:t>, is supported in Container Apps. Examples include: …</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CPU scaling</a:t>
            </a:r>
          </a:p>
          <a:p>
            <a:pPr algn="l"/>
            <a:r>
              <a:rPr lang="en-US" b="0" i="0">
                <a:solidFill>
                  <a:srgbClr val="E6E6E6"/>
                </a:solidFill>
                <a:effectLst/>
                <a:latin typeface="Segoe UI" panose="020B0502040204020203" pitchFamily="34" charset="0"/>
              </a:rPr>
              <a:t>CPU scaling allows your app to scale in or out depending on how much the CPU is being used utilizing the </a:t>
            </a:r>
            <a:r>
              <a:rPr lang="en-US" b="0" i="0" u="none" strike="noStrike">
                <a:solidFill>
                  <a:srgbClr val="E6E6E6"/>
                </a:solidFill>
                <a:effectLst/>
                <a:latin typeface="Segoe UI" panose="020B0502040204020203" pitchFamily="34" charset="0"/>
                <a:hlinkClick r:id="rId4"/>
              </a:rPr>
              <a:t>KEDA CPU scale trigger</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Memory scaling</a:t>
            </a:r>
          </a:p>
          <a:p>
            <a:pPr algn="l"/>
            <a:r>
              <a:rPr lang="en-US" b="0" i="0">
                <a:solidFill>
                  <a:srgbClr val="E6E6E6"/>
                </a:solidFill>
                <a:effectLst/>
                <a:latin typeface="Segoe UI" panose="020B0502040204020203" pitchFamily="34" charset="0"/>
              </a:rPr>
              <a:t>Memory scaling allows your app to scale in or out depending on how much memory is being used utilizing the </a:t>
            </a:r>
            <a:r>
              <a:rPr lang="en-US" b="0" i="0" u="none" strike="noStrike">
                <a:solidFill>
                  <a:srgbClr val="E6E6E6"/>
                </a:solidFill>
                <a:effectLst/>
                <a:latin typeface="Segoe UI" panose="020B0502040204020203" pitchFamily="34" charset="0"/>
                <a:hlinkClick r:id="rId5"/>
              </a:rPr>
              <a:t>KEDA Memory scaler</a:t>
            </a:r>
            <a:endParaRPr lang="en-US" b="0" i="0" u="none" strike="noStrike">
              <a:solidFill>
                <a:srgbClr val="E6E6E6"/>
              </a:solidFill>
              <a:effectLst/>
              <a:latin typeface="Segoe UI" panose="020B0502040204020203" pitchFamily="34" charset="0"/>
            </a:endParaRPr>
          </a:p>
          <a:p>
            <a:pPr algn="l"/>
            <a:endParaRPr lang="en-US" b="0" i="0" u="none" strike="noStrike">
              <a:solidFill>
                <a:srgbClr val="E6E6E6"/>
              </a:solidFill>
              <a:effectLst/>
              <a:latin typeface="Segoe UI" panose="020B0502040204020203" pitchFamily="34" charset="0"/>
            </a:endParaRPr>
          </a:p>
          <a:p>
            <a:pPr algn="l"/>
            <a:r>
              <a:rPr lang="en-US" b="0" i="0" u="none" strike="noStrike">
                <a:solidFill>
                  <a:srgbClr val="E6E6E6"/>
                </a:solidFill>
                <a:effectLst/>
                <a:latin typeface="Segoe UI" panose="020B0502040204020203" pitchFamily="34" charset="0"/>
              </a:rPr>
              <a:t>You also have a choice to set a minimum number of instances that will always be up and running. Those will then be charged at a reduced “Idle” rate as long as those applications are not processing requests.</a:t>
            </a:r>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Limitations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effectLst/>
              </a:rPr>
              <a:t>Environments per region 2</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effectLst/>
              </a:rPr>
              <a:t>Container apps per environment 20</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effectLst/>
              </a:rPr>
              <a:t>Replicas per container app 25</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effectLst/>
              </a:rPr>
              <a:t>Cores per replica 2</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effectLst/>
              </a:rPr>
              <a:t>Cores per environment 50</a:t>
            </a: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6/29/2022 4:36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67312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22222"/>
                </a:solidFill>
                <a:effectLst/>
                <a:latin typeface="open sans" panose="020B0606030504020204" pitchFamily="34" charset="0"/>
              </a:rPr>
              <a:t>The </a:t>
            </a:r>
            <a:r>
              <a:rPr lang="en-US" b="0" i="0" u="none" strike="noStrike" dirty="0">
                <a:solidFill>
                  <a:srgbClr val="3176D9"/>
                </a:solidFill>
                <a:effectLst/>
                <a:latin typeface="open sans" panose="020B0606030504020204" pitchFamily="34" charset="0"/>
                <a:hlinkClick r:id="rId3"/>
              </a:rPr>
              <a:t>actor pattern</a:t>
            </a:r>
            <a:r>
              <a:rPr lang="en-US" b="0" i="0" dirty="0">
                <a:solidFill>
                  <a:srgbClr val="222222"/>
                </a:solidFill>
                <a:effectLst/>
                <a:latin typeface="open sans" panose="020B0606030504020204" pitchFamily="34" charset="0"/>
              </a:rPr>
              <a:t> describes actors as the lowest-level “unit of computation”. In other words, you write your code in a self-contained unit (called an actor) that receives messages and processes them one at a time, without any kind of concurrency or threading.</a:t>
            </a:r>
          </a:p>
          <a:p>
            <a:endParaRPr lang="en-US" b="0" i="0" dirty="0">
              <a:solidFill>
                <a:srgbClr val="222222"/>
              </a:solidFill>
              <a:effectLst/>
              <a:latin typeface="open sans"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7BD49-B2E7-445E-B3FB-4E21C36183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2517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5400" b="0" i="0" dirty="0">
                <a:solidFill>
                  <a:srgbClr val="E6E6E6"/>
                </a:solidFill>
                <a:effectLst/>
                <a:latin typeface="Segoe UI" panose="020B0502040204020203" pitchFamily="34" charset="0"/>
              </a:rPr>
              <a:t>Azure Container Apps billing consists of two types of charges:</a:t>
            </a:r>
          </a:p>
          <a:p>
            <a:pPr algn="l"/>
            <a:endParaRPr lang="en-US" sz="5400" b="0" i="0" dirty="0">
              <a:solidFill>
                <a:srgbClr val="E6E6E6"/>
              </a:solidFill>
              <a:effectLst/>
              <a:latin typeface="Segoe UI" panose="020B0502040204020203" pitchFamily="34" charset="0"/>
            </a:endParaRPr>
          </a:p>
          <a:p>
            <a:pPr marL="685800" indent="-685800" algn="l">
              <a:buFont typeface="Arial" panose="020B0604020202020204" pitchFamily="34" charset="0"/>
              <a:buChar char="•"/>
            </a:pPr>
            <a:r>
              <a:rPr lang="en-US" sz="5400" b="1" i="0" u="none" strike="noStrike" dirty="0">
                <a:solidFill>
                  <a:srgbClr val="E6E6E6"/>
                </a:solidFill>
                <a:effectLst/>
                <a:latin typeface="Segoe UI" panose="020B0502040204020203" pitchFamily="34" charset="0"/>
                <a:hlinkClick r:id="rId3"/>
              </a:rPr>
              <a:t>Resource consumption</a:t>
            </a:r>
            <a:r>
              <a:rPr lang="en-US" sz="5400" b="0" i="0" dirty="0">
                <a:solidFill>
                  <a:srgbClr val="E6E6E6"/>
                </a:solidFill>
                <a:effectLst/>
                <a:latin typeface="Segoe UI" panose="020B0502040204020203" pitchFamily="34" charset="0"/>
              </a:rPr>
              <a:t>: The amount of resources allocated to your container app on a per-second basis, billed in vCPU-seconds and GiB-seconds.</a:t>
            </a:r>
          </a:p>
          <a:p>
            <a:pPr marL="685800" indent="-685800" algn="l">
              <a:buFont typeface="Arial" panose="020B0604020202020204" pitchFamily="34" charset="0"/>
              <a:buChar char="•"/>
            </a:pPr>
            <a:r>
              <a:rPr lang="en-US" sz="5400" b="1" i="0" u="none" strike="noStrike" dirty="0">
                <a:solidFill>
                  <a:srgbClr val="E6E6E6"/>
                </a:solidFill>
                <a:effectLst/>
                <a:latin typeface="Segoe UI" panose="020B0502040204020203" pitchFamily="34" charset="0"/>
                <a:hlinkClick r:id="rId4"/>
              </a:rPr>
              <a:t>HTTP requests</a:t>
            </a:r>
            <a:r>
              <a:rPr lang="en-US" sz="5400" b="0" i="0" dirty="0">
                <a:solidFill>
                  <a:srgbClr val="E6E6E6"/>
                </a:solidFill>
                <a:effectLst/>
                <a:latin typeface="Segoe UI" panose="020B0502040204020203" pitchFamily="34" charset="0"/>
              </a:rPr>
              <a:t>: The number of HTTP requests your container app receives.</a:t>
            </a:r>
          </a:p>
          <a:p>
            <a:pPr algn="l">
              <a:buFont typeface="Arial" panose="020B0604020202020204" pitchFamily="34" charset="0"/>
              <a:buChar char="•"/>
            </a:pPr>
            <a:endParaRPr lang="en-US" sz="5400" b="0" i="0" dirty="0">
              <a:solidFill>
                <a:srgbClr val="E6E6E6"/>
              </a:solidFill>
              <a:effectLst/>
              <a:latin typeface="Segoe UI" panose="020B0502040204020203" pitchFamily="34" charset="0"/>
            </a:endParaRPr>
          </a:p>
          <a:p>
            <a:pPr algn="l"/>
            <a:r>
              <a:rPr lang="en-US" sz="5400" b="0" i="0" dirty="0">
                <a:solidFill>
                  <a:srgbClr val="E6E6E6"/>
                </a:solidFill>
                <a:effectLst/>
                <a:latin typeface="Segoe UI" panose="020B0502040204020203" pitchFamily="34" charset="0"/>
              </a:rPr>
              <a:t>The following resources are free during each calendar month, per subscription:</a:t>
            </a:r>
          </a:p>
          <a:p>
            <a:pPr marL="685800" indent="-685800" algn="l">
              <a:buFont typeface="Arial" panose="020B0604020202020204" pitchFamily="34" charset="0"/>
              <a:buChar char="•"/>
            </a:pPr>
            <a:r>
              <a:rPr lang="en-US" sz="5400" b="0" i="0" dirty="0">
                <a:solidFill>
                  <a:srgbClr val="E6E6E6"/>
                </a:solidFill>
                <a:effectLst/>
                <a:latin typeface="Segoe UI" panose="020B0502040204020203" pitchFamily="34" charset="0"/>
              </a:rPr>
              <a:t>The first 180,000 vCPU-seconds</a:t>
            </a:r>
          </a:p>
          <a:p>
            <a:pPr marL="685800" indent="-685800" algn="l">
              <a:buFont typeface="Arial" panose="020B0604020202020204" pitchFamily="34" charset="0"/>
              <a:buChar char="•"/>
            </a:pPr>
            <a:r>
              <a:rPr lang="en-US" sz="5400" b="0" i="0" dirty="0">
                <a:solidFill>
                  <a:srgbClr val="E6E6E6"/>
                </a:solidFill>
                <a:effectLst/>
                <a:latin typeface="Segoe UI" panose="020B0502040204020203" pitchFamily="34" charset="0"/>
              </a:rPr>
              <a:t>The first 360,000 GiB-seconds</a:t>
            </a:r>
          </a:p>
          <a:p>
            <a:pPr marL="685800" indent="-685800" algn="l">
              <a:buFont typeface="Arial" panose="020B0604020202020204" pitchFamily="34" charset="0"/>
              <a:buChar char="•"/>
            </a:pPr>
            <a:r>
              <a:rPr lang="en-US" sz="5400" b="0" i="0" dirty="0">
                <a:solidFill>
                  <a:srgbClr val="E6E6E6"/>
                </a:solidFill>
                <a:effectLst/>
                <a:latin typeface="Segoe UI" panose="020B0502040204020203" pitchFamily="34" charset="0"/>
              </a:rPr>
              <a:t>The first 2 million HTTP requests</a:t>
            </a:r>
          </a:p>
          <a:p>
            <a:pPr marL="685800" indent="-685800" algn="l">
              <a:buFont typeface="Arial" panose="020B0604020202020204" pitchFamily="34" charset="0"/>
              <a:buChar char="•"/>
            </a:pPr>
            <a:endParaRPr lang="en-US" sz="5400"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sz="9600" b="1" i="0" dirty="0">
                <a:solidFill>
                  <a:srgbClr val="E6E6E6"/>
                </a:solidFill>
                <a:effectLst/>
                <a:latin typeface="Segoe UI" panose="020B0502040204020203" pitchFamily="34" charset="0"/>
              </a:rPr>
              <a:t>When a revision is scaled to zero replicas, no resource consumption charges are incurred.</a:t>
            </a:r>
            <a:endParaRPr lang="en-US" sz="5400" b="1" i="0" dirty="0">
              <a:solidFill>
                <a:srgbClr val="E6E6E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6/29/2022 4:36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22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60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sz="1200">
                <a:effectLst/>
                <a:latin typeface="Segoe UI Light" panose="020B0502040204020203" pitchFamily="34" charset="0"/>
                <a:ea typeface="Calibri" panose="020F0502020204030204" pitchFamily="34" charset="0"/>
              </a:rPr>
              <a:t>Container Apps is the only serverless container solution offering a combination of robust built-in HTTP-based auto-scaling (including scale to zero), and event-driven auto-scale to run containers that may be processing messages from queues, streams, or databases. </a:t>
            </a: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r>
              <a:rPr lang="en-US" b="0" i="0">
                <a:solidFill>
                  <a:srgbClr val="4C4C51"/>
                </a:solidFill>
                <a:effectLst/>
                <a:latin typeface="Segoe UI" panose="020B0502040204020203" pitchFamily="34" charset="0"/>
              </a:rPr>
              <a:t>You can run containers and scale in response to HTTP traffic or a growing list of </a:t>
            </a:r>
            <a:r>
              <a:rPr lang="en-US" b="0" i="0" u="sng">
                <a:solidFill>
                  <a:srgbClr val="0062AD"/>
                </a:solidFill>
                <a:effectLst/>
                <a:latin typeface="Segoe UI" panose="020B0502040204020203" pitchFamily="34" charset="0"/>
                <a:hlinkClick r:id="rId3"/>
              </a:rPr>
              <a:t>KEDA</a:t>
            </a:r>
            <a:r>
              <a:rPr lang="en-US" b="0" i="0">
                <a:solidFill>
                  <a:srgbClr val="4C4C51"/>
                </a:solidFill>
                <a:effectLst/>
                <a:latin typeface="Segoe UI" panose="020B0502040204020203" pitchFamily="34" charset="0"/>
              </a:rPr>
              <a:t>-supported scale triggers including Azure Event Hub, Apache Kafka, RabbitMQ Queue, MongoDB, MySQL, and PostgreSQL. Scale to zero and pay for only what you use, by the second.</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799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Because you’re not burdened by managing a container orchestrator, this gives you more time to focus on building your applications. With Container Apps, you can build microservices, APIs, event processing workers, and background jobs using containers and any programming language or framework and easy code-to-cloud pipeline using GitHub Actions.</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Through the built-in integration with Distributed Application Runtime (</a:t>
            </a:r>
            <a:r>
              <a:rPr kumimoji="0" lang="en-US" sz="1200" b="0" i="0" u="none" strike="noStrike" kern="1200" cap="none" spc="0" normalizeH="0" baseline="0" noProof="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panose="020B0502040204020203" pitchFamily="34" charset="0"/>
              </a:rPr>
              <a:t>), you can simplify common tasks like event processing, pub/sub, service invocation, and more.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091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Container Apps is built on great open-source technology. It runs on top of Azure Kubernetes Service, KEDA, </a:t>
            </a:r>
            <a:r>
              <a:rPr kumimoji="0" lang="en-US" sz="1200" b="0" i="0" u="none" strike="noStrike" kern="1200" cap="none" spc="0" normalizeH="0" baseline="0" noProof="0" dirty="0" err="1">
                <a:ln>
                  <a:noFill/>
                </a:ln>
                <a:solidFill>
                  <a:srgbClr val="FFFFFF"/>
                </a:solidFill>
                <a:effectLst/>
                <a:uLnTx/>
                <a:uFillTx/>
                <a:latin typeface="Segoe UI"/>
                <a:ea typeface="Calibri" panose="020F0502020204030204" pitchFamily="34" charset="0"/>
                <a:cs typeface="Segoe UI" panose="020B0502040204020203" pitchFamily="34" charset="0"/>
              </a:rPr>
              <a:t>Dapr</a:t>
            </a: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 and Envoy.</a:t>
            </a:r>
          </a:p>
          <a:p>
            <a:pPr marL="0" marR="0" lvl="0" indent="0" algn="l" defTabSz="914367" rtl="0" eaLnBrk="1" fontAlgn="auto" latinLnBrk="0" hangingPunct="1">
              <a:lnSpc>
                <a:spcPct val="107000"/>
              </a:lnSpc>
              <a:spcBef>
                <a:spcPts val="20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endParaRPr>
          </a:p>
          <a:p>
            <a:pPr marL="0" marR="0" lvl="0" indent="0" algn="l" defTabSz="914367" rtl="0" eaLnBrk="1" fontAlgn="auto" latinLnBrk="0" hangingPunct="1">
              <a:lnSpc>
                <a:spcPct val="107000"/>
              </a:lnSpc>
              <a:spcBef>
                <a:spcPts val="2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Segoe UI" panose="020B0502040204020203" pitchFamily="34" charset="0"/>
              </a:rPr>
              <a:t>Perform modern application lifecycle tasks such as application upgrades, traffic shifting, and versioning with straightforward configurations. Rely on the built-in service discovery for microservice communication, fully managed HTTP and HTTP/2 ingress endpoints based on Envoy, and integrated load balancing, logging, and monitoring capabilities.</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EEB84-20AF-4E6A-BB72-82A173F9FC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52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You may be wondering what sort of applications can you build with Azure Container Apps?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Here are some common ones including: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E6E6E6"/>
                </a:solidFill>
                <a:effectLst/>
                <a:latin typeface="Segoe UI" panose="020B0502040204020203" pitchFamily="34" charset="0"/>
              </a:rPr>
              <a:t>Running microservices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E6E6E6"/>
                </a:solidFill>
                <a:effectLst/>
                <a:latin typeface="Segoe UI" panose="020B0502040204020203" pitchFamily="34" charset="0"/>
              </a:rPr>
              <a:t>Web Applications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a:t>
            </a:r>
            <a:r>
              <a:rPr lang="en-US" b="0" i="0" u="none" strike="noStrike" dirty="0">
                <a:solidFill>
                  <a:srgbClr val="E6E6E6"/>
                </a:solidFill>
                <a:effectLst/>
                <a:latin typeface="Segoe UI" panose="020B0502040204020203" pitchFamily="34" charset="0"/>
                <a:hlinkClick r:id="rId3"/>
              </a:rPr>
              <a:t>KEDA-supported scaler</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19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Individual container apps are deployed to a single Container Apps environment, which acts as a secure boundary around groups of container apps. Container Apps in the same environment are deployed in the same virtual network and write logs to the same Log Analytics workspace.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deploy container apps to the same environment include situations when you need to:</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Manage related services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Deploy different applications to the same virtual network</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communicate with each other using </a:t>
            </a:r>
            <a:r>
              <a:rPr lang="en-US" b="0" i="0" dirty="0" err="1">
                <a:solidFill>
                  <a:srgbClr val="E6E6E6"/>
                </a:solidFill>
                <a:effectLst/>
                <a:latin typeface="Segoe UI" panose="020B0502040204020203" pitchFamily="34" charset="0"/>
              </a:rPr>
              <a:t>Dapr</a:t>
            </a:r>
            <a:endParaRPr lang="en-US" b="0" i="0" dirty="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to share the same </a:t>
            </a:r>
            <a:r>
              <a:rPr lang="en-US" b="0" i="0" dirty="0" err="1">
                <a:solidFill>
                  <a:srgbClr val="E6E6E6"/>
                </a:solidFill>
                <a:effectLst/>
                <a:latin typeface="Segoe UI" panose="020B0502040204020203" pitchFamily="34" charset="0"/>
              </a:rPr>
              <a:t>Dapr</a:t>
            </a:r>
            <a:r>
              <a:rPr lang="en-US" b="0" i="0" dirty="0">
                <a:solidFill>
                  <a:srgbClr val="E6E6E6"/>
                </a:solidFill>
                <a:effectLst/>
                <a:latin typeface="Segoe UI" panose="020B0502040204020203" pitchFamily="34" charset="0"/>
              </a:rPr>
              <a:t> configuration</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Have applications share the same log analytics workspace</a:t>
            </a: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653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Azure Container Apps manages the details of Kubernetes and container orchestrations for you. Containers in Azure Container Apps can use any runtime, programming language, or development stack of your choice.</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Azure Container Apps supports: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Any Linux-based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Containers from any public or private container registry</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However, Azure Container Apps can't run privileged containers or processes that requires root access.</a:t>
            </a:r>
          </a:p>
          <a:p>
            <a:pPr marL="171450" indent="-171450"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Additional features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There is no required base container image.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Changes to the template ARM configuration section triggers a new </a:t>
            </a:r>
            <a:r>
              <a:rPr lang="en-US" b="0" i="0" u="none" strike="noStrike" dirty="0">
                <a:solidFill>
                  <a:srgbClr val="E6E6E6"/>
                </a:solidFill>
                <a:effectLst/>
                <a:latin typeface="Segoe UI" panose="020B0502040204020203" pitchFamily="34" charset="0"/>
                <a:hlinkClick r:id="rId3"/>
              </a:rPr>
              <a:t>container app revision</a:t>
            </a:r>
            <a:r>
              <a:rPr lang="en-US" b="0" i="0" dirty="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If a container crashes, it automatically restarts.</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You can define multiple containers in a single container app. Groups of containers are known as </a:t>
            </a:r>
            <a:r>
              <a:rPr lang="en-US" b="0" i="0" u="none" strike="noStrike" dirty="0">
                <a:effectLst/>
                <a:latin typeface="Segoe UI" panose="020B0502040204020203" pitchFamily="34" charset="0"/>
                <a:hlinkClick r:id="rId4"/>
              </a:rPr>
              <a:t>pods</a:t>
            </a:r>
            <a:r>
              <a:rPr lang="en-US" b="0" i="0" dirty="0">
                <a:solidFill>
                  <a:srgbClr val="E6E6E6"/>
                </a:solidFill>
                <a:effectLst/>
                <a:latin typeface="Segoe UI" panose="020B0502040204020203" pitchFamily="34" charset="0"/>
              </a:rPr>
              <a:t>. The containers in a pod share hard disk and network resources and experience the same </a:t>
            </a:r>
            <a:r>
              <a:rPr lang="en-US" b="0" i="0" u="none" strike="noStrike" dirty="0">
                <a:effectLst/>
                <a:latin typeface="Segoe UI" panose="020B0502040204020203" pitchFamily="34" charset="0"/>
                <a:hlinkClick r:id="rId3"/>
              </a:rPr>
              <a:t>application lifecycle</a:t>
            </a:r>
            <a:r>
              <a:rPr lang="en-US" b="0" i="0" dirty="0">
                <a:solidFill>
                  <a:srgbClr val="E6E6E6"/>
                </a:solidFill>
                <a:effectLst/>
                <a:latin typeface="Segoe UI" panose="020B0502040204020203" pitchFamily="34" charset="0"/>
              </a:rPr>
              <a:t>.</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Reasons to run containers together in a pod include:</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Use a container as a sidecar to your primary app.</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Use of a shared disk space and virtual network.</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Share scale rules among containers.</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Group together multiple containers that need to always run together.</a:t>
            </a:r>
          </a:p>
          <a:p>
            <a:pPr marL="171450" indent="-171450" algn="l">
              <a:buFont typeface="Arial" panose="020B0604020202020204" pitchFamily="34" charset="0"/>
              <a:buChar char="•"/>
            </a:pPr>
            <a:r>
              <a:rPr lang="en-US" b="0" i="0" dirty="0">
                <a:solidFill>
                  <a:srgbClr val="E6E6E6"/>
                </a:solidFill>
                <a:effectLst/>
                <a:latin typeface="Segoe UI" panose="020B0502040204020203" pitchFamily="34" charset="0"/>
              </a:rPr>
              <a:t>Enable direct communication among containers on the same host.</a:t>
            </a:r>
          </a:p>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24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3.xml"/><Relationship Id="rId4" Type="http://schemas.openxmlformats.org/officeDocument/2006/relationships/image" Target="../media/image3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3.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42.jpeg"/><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42.jpeg"/><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4.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4.xml"/><Relationship Id="rId6" Type="http://schemas.openxmlformats.org/officeDocument/2006/relationships/image" Target="../media/image42.jpeg"/><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4.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jpeg"/><Relationship Id="rId1" Type="http://schemas.openxmlformats.org/officeDocument/2006/relationships/slideMaster" Target="../slideMasters/slideMaster4.xml"/><Relationship Id="rId6" Type="http://schemas.openxmlformats.org/officeDocument/2006/relationships/image" Target="../media/image42.jpeg"/><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050" name="Picture 2">
            <a:extLst>
              <a:ext uri="{FF2B5EF4-FFF2-40B4-BE49-F238E27FC236}">
                <a16:creationId xmlns:a16="http://schemas.microsoft.com/office/drawing/2014/main" id="{A0654264-73DF-4ED5-A007-FFB1A0B0B4C0}"/>
              </a:ext>
            </a:extLst>
          </p:cNvPr>
          <p:cNvPicPr>
            <a:picLocks noChangeAspect="1" noChangeArrowheads="1"/>
          </p:cNvPicPr>
          <p:nvPr userDrawn="1"/>
        </p:nvPicPr>
        <p:blipFill>
          <a:blip r:embed="rId3"/>
          <a:srcRect/>
          <a:stretch/>
        </p:blipFill>
        <p:spPr bwMode="auto">
          <a:xfrm>
            <a:off x="2589213" y="699434"/>
            <a:ext cx="7258049" cy="55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729453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6757684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715081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326243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59463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792276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368958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925186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452975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549560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722882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899587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048138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681083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65658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154385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245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122579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4437638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803898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12753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38364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82538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403488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39320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1392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9641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870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036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0321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04894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55682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59667948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440958" y="0"/>
            <a:ext cx="6995517" cy="6994525"/>
          </a:xfrm>
          <a:blipFill>
            <a:blip r:embed="rId3"/>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4811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15519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440958" y="0"/>
            <a:ext cx="6995517" cy="6994525"/>
          </a:xfrm>
          <a:prstGeom prst="rect">
            <a:avLst/>
          </a:prstGeom>
        </p:spPr>
      </p:pic>
    </p:spTree>
    <p:extLst>
      <p:ext uri="{BB962C8B-B14F-4D97-AF65-F5344CB8AC3E}">
        <p14:creationId xmlns:p14="http://schemas.microsoft.com/office/powerpoint/2010/main" val="237897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440958" y="0"/>
            <a:ext cx="6995517" cy="6994525"/>
          </a:xfrm>
          <a:prstGeom prst="rect">
            <a:avLst/>
          </a:prstGeom>
        </p:spPr>
      </p:pic>
    </p:spTree>
    <p:extLst>
      <p:ext uri="{BB962C8B-B14F-4D97-AF65-F5344CB8AC3E}">
        <p14:creationId xmlns:p14="http://schemas.microsoft.com/office/powerpoint/2010/main" val="65221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440958" y="0"/>
            <a:ext cx="6995517" cy="6994525"/>
          </a:xfrm>
          <a:prstGeom prst="rect">
            <a:avLst/>
          </a:prstGeom>
        </p:spPr>
      </p:pic>
    </p:spTree>
    <p:extLst>
      <p:ext uri="{BB962C8B-B14F-4D97-AF65-F5344CB8AC3E}">
        <p14:creationId xmlns:p14="http://schemas.microsoft.com/office/powerpoint/2010/main" val="3440732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69465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440958" y="0"/>
            <a:ext cx="6995517" cy="6994525"/>
          </a:xfrm>
          <a:prstGeom prst="rect">
            <a:avLst/>
          </a:prstGeom>
        </p:spPr>
      </p:pic>
    </p:spTree>
    <p:extLst>
      <p:ext uri="{BB962C8B-B14F-4D97-AF65-F5344CB8AC3E}">
        <p14:creationId xmlns:p14="http://schemas.microsoft.com/office/powerpoint/2010/main" val="3291363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7042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440958" y="0"/>
            <a:ext cx="6995517" cy="6994525"/>
          </a:xfrm>
          <a:prstGeom prst="rect">
            <a:avLst/>
          </a:prstGeom>
        </p:spPr>
      </p:pic>
    </p:spTree>
    <p:extLst>
      <p:ext uri="{BB962C8B-B14F-4D97-AF65-F5344CB8AC3E}">
        <p14:creationId xmlns:p14="http://schemas.microsoft.com/office/powerpoint/2010/main" val="3841359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4825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440958" y="0"/>
            <a:ext cx="6995517" cy="6994525"/>
          </a:xfrm>
          <a:prstGeom prst="rect">
            <a:avLst/>
          </a:prstGeom>
        </p:spPr>
      </p:pic>
    </p:spTree>
    <p:extLst>
      <p:ext uri="{BB962C8B-B14F-4D97-AF65-F5344CB8AC3E}">
        <p14:creationId xmlns:p14="http://schemas.microsoft.com/office/powerpoint/2010/main" val="253022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73867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440958" y="0"/>
            <a:ext cx="6995517" cy="6994525"/>
          </a:xfrm>
          <a:prstGeom prst="rect">
            <a:avLst/>
          </a:prstGeom>
        </p:spPr>
      </p:pic>
    </p:spTree>
    <p:extLst>
      <p:ext uri="{BB962C8B-B14F-4D97-AF65-F5344CB8AC3E}">
        <p14:creationId xmlns:p14="http://schemas.microsoft.com/office/powerpoint/2010/main" val="2418690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440958" y="0"/>
            <a:ext cx="6995517" cy="6994525"/>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3441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440958" y="0"/>
            <a:ext cx="6995517" cy="6994525"/>
          </a:xfrm>
          <a:prstGeom prst="rect">
            <a:avLst/>
          </a:prstGeom>
        </p:spPr>
      </p:pic>
    </p:spTree>
    <p:extLst>
      <p:ext uri="{BB962C8B-B14F-4D97-AF65-F5344CB8AC3E}">
        <p14:creationId xmlns:p14="http://schemas.microsoft.com/office/powerpoint/2010/main" val="1230681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440958" y="0"/>
            <a:ext cx="6995517" cy="6994525"/>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1974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440958" y="0"/>
            <a:ext cx="6995517" cy="6994525"/>
          </a:xfrm>
          <a:prstGeom prst="rect">
            <a:avLst/>
          </a:prstGeom>
        </p:spPr>
      </p:pic>
    </p:spTree>
    <p:extLst>
      <p:ext uri="{BB962C8B-B14F-4D97-AF65-F5344CB8AC3E}">
        <p14:creationId xmlns:p14="http://schemas.microsoft.com/office/powerpoint/2010/main" val="57678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7" name="Picture 2">
            <a:extLst>
              <a:ext uri="{FF2B5EF4-FFF2-40B4-BE49-F238E27FC236}">
                <a16:creationId xmlns:a16="http://schemas.microsoft.com/office/drawing/2014/main" id="{86F279E5-DF2A-4D86-86F4-BB01A0C2E699}"/>
              </a:ext>
            </a:extLst>
          </p:cNvPr>
          <p:cNvPicPr>
            <a:picLocks noChangeAspect="1" noChangeArrowheads="1"/>
          </p:cNvPicPr>
          <p:nvPr userDrawn="1"/>
        </p:nvPicPr>
        <p:blipFill>
          <a:blip r:embed="rId3"/>
          <a:srcRect/>
          <a:stretch/>
        </p:blipFill>
        <p:spPr bwMode="auto">
          <a:xfrm>
            <a:off x="554210" y="6323074"/>
            <a:ext cx="763310" cy="588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04203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440958" y="0"/>
            <a:ext cx="6995517" cy="6994525"/>
          </a:xfrm>
          <a:prstGeom prst="rect">
            <a:avLst/>
          </a:prstGeom>
        </p:spPr>
      </p:pic>
    </p:spTree>
    <p:extLst>
      <p:ext uri="{BB962C8B-B14F-4D97-AF65-F5344CB8AC3E}">
        <p14:creationId xmlns:p14="http://schemas.microsoft.com/office/powerpoint/2010/main" val="3414409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440958" y="0"/>
            <a:ext cx="6995517" cy="6994525"/>
          </a:xfrm>
          <a:prstGeom prst="rect">
            <a:avLst/>
          </a:prstGeom>
        </p:spPr>
      </p:pic>
    </p:spTree>
    <p:extLst>
      <p:ext uri="{BB962C8B-B14F-4D97-AF65-F5344CB8AC3E}">
        <p14:creationId xmlns:p14="http://schemas.microsoft.com/office/powerpoint/2010/main" val="25201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440958" y="0"/>
            <a:ext cx="6995517" cy="6994525"/>
          </a:xfrm>
          <a:prstGeom prst="rect">
            <a:avLst/>
          </a:prstGeom>
        </p:spPr>
      </p:pic>
    </p:spTree>
    <p:extLst>
      <p:ext uri="{BB962C8B-B14F-4D97-AF65-F5344CB8AC3E}">
        <p14:creationId xmlns:p14="http://schemas.microsoft.com/office/powerpoint/2010/main" val="2427158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440958" y="0"/>
            <a:ext cx="6995517" cy="6994525"/>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595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440958" y="0"/>
            <a:ext cx="6995517" cy="6994525"/>
          </a:xfrm>
          <a:prstGeom prst="rect">
            <a:avLst/>
          </a:prstGeom>
        </p:spPr>
      </p:pic>
    </p:spTree>
    <p:extLst>
      <p:ext uri="{BB962C8B-B14F-4D97-AF65-F5344CB8AC3E}">
        <p14:creationId xmlns:p14="http://schemas.microsoft.com/office/powerpoint/2010/main" val="1272965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71073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440958" y="0"/>
            <a:ext cx="6995517" cy="6994525"/>
          </a:xfrm>
          <a:prstGeom prst="rect">
            <a:avLst/>
          </a:prstGeom>
        </p:spPr>
      </p:pic>
    </p:spTree>
    <p:extLst>
      <p:ext uri="{BB962C8B-B14F-4D97-AF65-F5344CB8AC3E}">
        <p14:creationId xmlns:p14="http://schemas.microsoft.com/office/powerpoint/2010/main" val="201538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440958" y="0"/>
            <a:ext cx="6995517" cy="6994525"/>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26879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440958" y="0"/>
            <a:ext cx="6995517" cy="6994525"/>
          </a:xfrm>
          <a:prstGeom prst="rect">
            <a:avLst/>
          </a:prstGeom>
        </p:spPr>
      </p:pic>
    </p:spTree>
    <p:extLst>
      <p:ext uri="{BB962C8B-B14F-4D97-AF65-F5344CB8AC3E}">
        <p14:creationId xmlns:p14="http://schemas.microsoft.com/office/powerpoint/2010/main" val="3935876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grpSp>
        <p:nvGrpSpPr>
          <p:cNvPr id="2" name="Group 1">
            <a:extLst>
              <a:ext uri="{FF2B5EF4-FFF2-40B4-BE49-F238E27FC236}">
                <a16:creationId xmlns:a16="http://schemas.microsoft.com/office/drawing/2014/main" id="{353223EC-F96A-4AE0-91E8-4EE2E9F1CA54}"/>
              </a:ext>
            </a:extLst>
          </p:cNvPr>
          <p:cNvGrpSpPr/>
          <p:nvPr userDrawn="1"/>
        </p:nvGrpSpPr>
        <p:grpSpPr>
          <a:xfrm>
            <a:off x="-1" y="6248400"/>
            <a:ext cx="12436475" cy="754062"/>
            <a:chOff x="-1" y="6248400"/>
            <a:chExt cx="12436475" cy="754062"/>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pic>
          <p:nvPicPr>
            <p:cNvPr id="8" name="Picture 2">
              <a:extLst>
                <a:ext uri="{FF2B5EF4-FFF2-40B4-BE49-F238E27FC236}">
                  <a16:creationId xmlns:a16="http://schemas.microsoft.com/office/drawing/2014/main" id="{39D67FB8-65E2-45DD-B1AA-59F22B661C9E}"/>
                </a:ext>
              </a:extLst>
            </p:cNvPr>
            <p:cNvPicPr>
              <a:picLocks noChangeAspect="1" noChangeArrowheads="1"/>
            </p:cNvPicPr>
            <p:nvPr userDrawn="1"/>
          </p:nvPicPr>
          <p:blipFill>
            <a:blip r:embed="rId3"/>
            <a:srcRect/>
            <a:stretch/>
          </p:blipFill>
          <p:spPr bwMode="auto">
            <a:xfrm>
              <a:off x="554210" y="6323074"/>
              <a:ext cx="763310" cy="58883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C5DD0FA-E425-442B-859A-6468D6C9459C}"/>
              </a:ext>
            </a:extLst>
          </p:cNvPr>
          <p:cNvSpPr txBox="1"/>
          <p:nvPr userDrawn="1"/>
        </p:nvSpPr>
        <p:spPr>
          <a:xfrm>
            <a:off x="9723437" y="207081"/>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440958" y="0"/>
            <a:ext cx="6995517" cy="6994525"/>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79320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440958" y="0"/>
            <a:ext cx="6995517" cy="6994525"/>
          </a:xfrm>
          <a:prstGeom prst="rect">
            <a:avLst/>
          </a:prstGeom>
        </p:spPr>
      </p:pic>
    </p:spTree>
    <p:extLst>
      <p:ext uri="{BB962C8B-B14F-4D97-AF65-F5344CB8AC3E}">
        <p14:creationId xmlns:p14="http://schemas.microsoft.com/office/powerpoint/2010/main" val="1954733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440958" y="0"/>
            <a:ext cx="6995517" cy="6994525"/>
          </a:xfrm>
          <a:prstGeom prst="rect">
            <a:avLst/>
          </a:prstGeom>
        </p:spPr>
      </p:pic>
    </p:spTree>
    <p:extLst>
      <p:ext uri="{BB962C8B-B14F-4D97-AF65-F5344CB8AC3E}">
        <p14:creationId xmlns:p14="http://schemas.microsoft.com/office/powerpoint/2010/main" val="185680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62107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0778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544743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4752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46785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9455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328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44C12652-0A33-4554-B697-2B267F7BB16B}"/>
              </a:ext>
            </a:extLst>
          </p:cNvPr>
          <p:cNvPicPr>
            <a:picLocks noChangeAspect="1" noChangeArrowheads="1"/>
          </p:cNvPicPr>
          <p:nvPr userDrawn="1"/>
        </p:nvPicPr>
        <p:blipFill>
          <a:blip r:embed="rId3"/>
          <a:srcRect/>
          <a:stretch/>
        </p:blipFill>
        <p:spPr bwMode="auto">
          <a:xfrm>
            <a:off x="554210" y="6323074"/>
            <a:ext cx="763310" cy="5888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D80C02-B57F-4D0E-932E-C1FF88E7AC70}"/>
              </a:ext>
            </a:extLst>
          </p:cNvPr>
          <p:cNvSpPr txBox="1"/>
          <p:nvPr userDrawn="1"/>
        </p:nvSpPr>
        <p:spPr>
          <a:xfrm>
            <a:off x="9723437" y="207081"/>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792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61959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9901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32263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9537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027769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54985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33724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840899"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481110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45103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B5073E28-B4ED-4EAC-831D-E398FF3BFE26}"/>
              </a:ext>
            </a:extLst>
          </p:cNvPr>
          <p:cNvPicPr>
            <a:picLocks noChangeAspect="1" noChangeArrowheads="1"/>
          </p:cNvPicPr>
          <p:nvPr userDrawn="1"/>
        </p:nvPicPr>
        <p:blipFill>
          <a:blip r:embed="rId3"/>
          <a:srcRect/>
          <a:stretch/>
        </p:blipFill>
        <p:spPr bwMode="auto">
          <a:xfrm>
            <a:off x="554210" y="6323074"/>
            <a:ext cx="763310" cy="5888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82BAFB-B109-4A60-B9CE-411DB56345BA}"/>
              </a:ext>
            </a:extLst>
          </p:cNvPr>
          <p:cNvSpPr txBox="1"/>
          <p:nvPr userDrawn="1"/>
        </p:nvSpPr>
        <p:spPr>
          <a:xfrm>
            <a:off x="9723437" y="207081"/>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840900" cy="113018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0252884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154778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115572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319826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88844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8958649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78380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610926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265918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469954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88416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17804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13690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21261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725812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52684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851133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1023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226171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2533287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050" name="Picture 2">
            <a:extLst>
              <a:ext uri="{FF2B5EF4-FFF2-40B4-BE49-F238E27FC236}">
                <a16:creationId xmlns:a16="http://schemas.microsoft.com/office/drawing/2014/main" id="{A0654264-73DF-4ED5-A007-FFB1A0B0B4C0}"/>
              </a:ext>
            </a:extLst>
          </p:cNvPr>
          <p:cNvPicPr>
            <a:picLocks noChangeAspect="1" noChangeArrowheads="1"/>
          </p:cNvPicPr>
          <p:nvPr userDrawn="1"/>
        </p:nvPicPr>
        <p:blipFill>
          <a:blip r:embed="rId4"/>
          <a:srcRect/>
          <a:stretch/>
        </p:blipFill>
        <p:spPr bwMode="auto">
          <a:xfrm>
            <a:off x="2591423" y="699434"/>
            <a:ext cx="7253629" cy="55956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561637" y="619871"/>
            <a:ext cx="1647952"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a:t>
            </a:r>
          </a:p>
        </p:txBody>
      </p:sp>
      <p:sp>
        <p:nvSpPr>
          <p:cNvPr id="7" name="TextBox 6">
            <a:extLst>
              <a:ext uri="{FF2B5EF4-FFF2-40B4-BE49-F238E27FC236}">
                <a16:creationId xmlns:a16="http://schemas.microsoft.com/office/drawing/2014/main" id="{85F89267-C2BA-4FB8-9CAB-25571FE51B13}"/>
              </a:ext>
            </a:extLst>
          </p:cNvPr>
          <p:cNvSpPr txBox="1"/>
          <p:nvPr userDrawn="1"/>
        </p:nvSpPr>
        <p:spPr>
          <a:xfrm>
            <a:off x="350837" y="647572"/>
            <a:ext cx="6787660" cy="461665"/>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dirty="0">
                <a:solidFill>
                  <a:schemeClr val="bg1"/>
                </a:solidFill>
                <a:latin typeface="+mn-lt"/>
                <a:ea typeface="Segoe UI" pitchFamily="34" charset="0"/>
                <a:cs typeface="Segoe UI" pitchFamily="34" charset="0"/>
              </a:rPr>
              <a:t>May 5</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 – 7</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,2022</a:t>
            </a:r>
          </a:p>
        </p:txBody>
      </p:sp>
    </p:spTree>
    <p:extLst>
      <p:ext uri="{BB962C8B-B14F-4D97-AF65-F5344CB8AC3E}">
        <p14:creationId xmlns:p14="http://schemas.microsoft.com/office/powerpoint/2010/main" val="256163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4630047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7731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805261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9219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905981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5387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557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414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049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209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929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15944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153641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9" y="1960860"/>
            <a:ext cx="9572625" cy="3432536"/>
          </a:xfrm>
          <a:prstGeom prst="rect">
            <a:avLst/>
          </a:prstGeom>
        </p:spPr>
        <p:txBody>
          <a:bodyPr wrap="square" lIns="0" tIns="0" rIns="0" bIns="0">
            <a:spAutoFit/>
          </a:bodyPr>
          <a:lstStyle>
            <a:lvl1pPr marL="342834" marR="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834" marR="0" lvl="0" indent="-342834" algn="l" defTabSz="932563"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984151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6/29/2022</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3416139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A356E502-99D7-4E6F-BB67-C71A0A5718C1}"/>
              </a:ext>
            </a:extLst>
          </p:cNvPr>
          <p:cNvPicPr>
            <a:picLocks noChangeAspect="1" noChangeArrowheads="1"/>
          </p:cNvPicPr>
          <p:nvPr userDrawn="1"/>
        </p:nvPicPr>
        <p:blipFill>
          <a:blip r:embed="rId3"/>
          <a:srcRect/>
          <a:stretch/>
        </p:blipFill>
        <p:spPr bwMode="auto">
          <a:xfrm>
            <a:off x="579734" y="5555040"/>
            <a:ext cx="1320205" cy="101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8B1C1329-1CD0-4FD3-9BCE-1F6CC85C334D}"/>
              </a:ext>
            </a:extLst>
          </p:cNvPr>
          <p:cNvPicPr>
            <a:picLocks noChangeAspect="1" noChangeArrowheads="1"/>
          </p:cNvPicPr>
          <p:nvPr userDrawn="1"/>
        </p:nvPicPr>
        <p:blipFill>
          <a:blip r:embed="rId3"/>
          <a:srcRect/>
          <a:stretch/>
        </p:blipFill>
        <p:spPr bwMode="auto">
          <a:xfrm>
            <a:off x="10714334" y="5555040"/>
            <a:ext cx="1320205" cy="101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663C590-E0BC-4AF6-BE38-F7A08ED0E4A4}"/>
              </a:ext>
            </a:extLst>
          </p:cNvPr>
          <p:cNvPicPr>
            <a:picLocks noChangeAspect="1" noChangeArrowheads="1"/>
          </p:cNvPicPr>
          <p:nvPr userDrawn="1"/>
        </p:nvPicPr>
        <p:blipFill>
          <a:blip r:embed="rId2"/>
          <a:srcRect/>
          <a:stretch/>
        </p:blipFill>
        <p:spPr bwMode="auto">
          <a:xfrm>
            <a:off x="10714334" y="5555040"/>
            <a:ext cx="1320205" cy="101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93C7B6F-64E5-4FFA-A7F0-2D56F53103C9}"/>
              </a:ext>
            </a:extLst>
          </p:cNvPr>
          <p:cNvPicPr>
            <a:picLocks noChangeAspect="1" noChangeArrowheads="1"/>
          </p:cNvPicPr>
          <p:nvPr userDrawn="1"/>
        </p:nvPicPr>
        <p:blipFill>
          <a:blip r:embed="rId2"/>
          <a:srcRect/>
          <a:stretch/>
        </p:blipFill>
        <p:spPr bwMode="auto">
          <a:xfrm>
            <a:off x="2591423" y="699434"/>
            <a:ext cx="7253629" cy="55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5" name="Group 4">
            <a:extLst>
              <a:ext uri="{FF2B5EF4-FFF2-40B4-BE49-F238E27FC236}">
                <a16:creationId xmlns:a16="http://schemas.microsoft.com/office/drawing/2014/main" id="{777D4634-E12D-4F3C-8848-E41C183EBE33}"/>
              </a:ext>
            </a:extLst>
          </p:cNvPr>
          <p:cNvGrpSpPr/>
          <p:nvPr userDrawn="1"/>
        </p:nvGrpSpPr>
        <p:grpSpPr>
          <a:xfrm>
            <a:off x="1" y="6240463"/>
            <a:ext cx="12436474" cy="754062"/>
            <a:chOff x="1" y="6240463"/>
            <a:chExt cx="12436474" cy="754062"/>
          </a:xfrm>
        </p:grpSpPr>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pic>
          <p:nvPicPr>
            <p:cNvPr id="3074" name="Picture 2">
              <a:extLst>
                <a:ext uri="{FF2B5EF4-FFF2-40B4-BE49-F238E27FC236}">
                  <a16:creationId xmlns:a16="http://schemas.microsoft.com/office/drawing/2014/main" id="{661022FB-F1AC-4578-B53E-77613F1EC93F}"/>
                </a:ext>
              </a:extLst>
            </p:cNvPr>
            <p:cNvPicPr>
              <a:picLocks noChangeAspect="1" noChangeArrowheads="1"/>
            </p:cNvPicPr>
            <p:nvPr userDrawn="1"/>
          </p:nvPicPr>
          <p:blipFill>
            <a:blip r:embed="rId4"/>
            <a:srcRect/>
            <a:stretch/>
          </p:blipFill>
          <p:spPr bwMode="auto">
            <a:xfrm>
              <a:off x="554210" y="6323074"/>
              <a:ext cx="763310" cy="58883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84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6" name="Picture 2">
            <a:extLst>
              <a:ext uri="{FF2B5EF4-FFF2-40B4-BE49-F238E27FC236}">
                <a16:creationId xmlns:a16="http://schemas.microsoft.com/office/drawing/2014/main" id="{FAB706D1-846F-475D-9CD4-6859FB1DB298}"/>
              </a:ext>
            </a:extLst>
          </p:cNvPr>
          <p:cNvPicPr>
            <a:picLocks noChangeAspect="1" noChangeArrowheads="1"/>
          </p:cNvPicPr>
          <p:nvPr userDrawn="1"/>
        </p:nvPicPr>
        <p:blipFill>
          <a:blip r:embed="rId2"/>
          <a:srcRect/>
          <a:stretch/>
        </p:blipFill>
        <p:spPr bwMode="auto">
          <a:xfrm>
            <a:off x="10714334" y="5555040"/>
            <a:ext cx="1320205" cy="101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76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598499-D631-4393-BC04-398CD5CEEFFA}"/>
              </a:ext>
            </a:extLst>
          </p:cNvPr>
          <p:cNvPicPr>
            <a:picLocks noChangeAspect="1"/>
          </p:cNvPicPr>
          <p:nvPr userDrawn="1"/>
        </p:nvPicPr>
        <p:blipFill>
          <a:blip r:embed="rId2"/>
          <a:stretch>
            <a:fillRect/>
          </a:stretch>
        </p:blipFill>
        <p:spPr>
          <a:xfrm>
            <a:off x="4465637" y="225400"/>
            <a:ext cx="7601006" cy="6543723"/>
          </a:xfrm>
          <a:prstGeom prst="rect">
            <a:avLst/>
          </a:prstGeom>
        </p:spPr>
      </p:pic>
      <p:pic>
        <p:nvPicPr>
          <p:cNvPr id="5" name="Picture 2">
            <a:extLst>
              <a:ext uri="{FF2B5EF4-FFF2-40B4-BE49-F238E27FC236}">
                <a16:creationId xmlns:a16="http://schemas.microsoft.com/office/drawing/2014/main" id="{2D3350EA-831C-4C6A-A770-BC019C18E562}"/>
              </a:ext>
            </a:extLst>
          </p:cNvPr>
          <p:cNvPicPr>
            <a:picLocks noChangeAspect="1" noChangeArrowheads="1"/>
          </p:cNvPicPr>
          <p:nvPr userDrawn="1"/>
        </p:nvPicPr>
        <p:blipFill>
          <a:blip r:embed="rId3"/>
          <a:srcRect/>
          <a:stretch/>
        </p:blipFill>
        <p:spPr bwMode="auto">
          <a:xfrm>
            <a:off x="903068" y="4106862"/>
            <a:ext cx="2857937" cy="22033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85E148-B7E1-4708-980E-4EC968B21E98}"/>
              </a:ext>
            </a:extLst>
          </p:cNvPr>
          <p:cNvSpPr txBox="1"/>
          <p:nvPr userDrawn="1"/>
        </p:nvSpPr>
        <p:spPr>
          <a:xfrm>
            <a:off x="312736" y="1668462"/>
            <a:ext cx="4038600" cy="683264"/>
          </a:xfrm>
          <a:prstGeom prst="rect">
            <a:avLst/>
          </a:prstGeom>
        </p:spPr>
        <p:txBody>
          <a:bodyPr vert="horz" wrap="square" lIns="146304" tIns="91440" rIns="146304" bIns="91440" rtlCol="0" anchor="t">
            <a:noAutofit/>
          </a:bodyPr>
          <a:lstStyle>
            <a:lvl1pPr algn="ctr">
              <a:lnSpc>
                <a:spcPct val="90000"/>
              </a:lnSpc>
              <a:spcBef>
                <a:spcPct val="0"/>
              </a:spcBef>
              <a:buNone/>
              <a:defRPr lang="en-US" sz="2800" b="0" cap="none" spc="-102" baseline="0" dirty="0" smtClean="0">
                <a:ln w="3175">
                  <a:noFill/>
                </a:ln>
                <a:gradFill>
                  <a:gsLst>
                    <a:gs pos="1250">
                      <a:schemeClr val="tx1"/>
                    </a:gs>
                    <a:gs pos="100000">
                      <a:schemeClr val="tx1"/>
                    </a:gs>
                  </a:gsLst>
                  <a:lin ang="5400000" scaled="0"/>
                </a:gradFill>
                <a:effectLst/>
                <a:cs typeface="Segoe UI" pitchFamily="34" charset="0"/>
              </a:defRPr>
            </a:lvl1pPr>
          </a:lstStyle>
          <a:p>
            <a:pPr lvl="0"/>
            <a:r>
              <a:rPr lang="es-ES" noProof="0"/>
              <a:t>Nuestro patrocinadores</a:t>
            </a:r>
          </a:p>
        </p:txBody>
      </p:sp>
    </p:spTree>
    <p:extLst>
      <p:ext uri="{BB962C8B-B14F-4D97-AF65-F5344CB8AC3E}">
        <p14:creationId xmlns:p14="http://schemas.microsoft.com/office/powerpoint/2010/main" val="1711999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2">
            <a:extLst>
              <a:ext uri="{FF2B5EF4-FFF2-40B4-BE49-F238E27FC236}">
                <a16:creationId xmlns:a16="http://schemas.microsoft.com/office/drawing/2014/main" id="{A547EE5A-ACB4-4CAA-8C2B-35ACEB2C10D3}"/>
              </a:ext>
            </a:extLst>
          </p:cNvPr>
          <p:cNvPicPr>
            <a:picLocks noChangeAspect="1" noChangeArrowheads="1"/>
          </p:cNvPicPr>
          <p:nvPr userDrawn="1"/>
        </p:nvPicPr>
        <p:blipFill>
          <a:blip r:embed="rId3"/>
          <a:srcRect/>
          <a:stretch/>
        </p:blipFill>
        <p:spPr bwMode="auto">
          <a:xfrm>
            <a:off x="10714334" y="5555040"/>
            <a:ext cx="1320205" cy="101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9" name="Picture 8" descr="A picture containing light, night&#10;&#10;Description automatically generated">
            <a:extLst>
              <a:ext uri="{FF2B5EF4-FFF2-40B4-BE49-F238E27FC236}">
                <a16:creationId xmlns:a16="http://schemas.microsoft.com/office/drawing/2014/main" id="{1493354E-841D-4EEB-B957-978CA312102C}"/>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20" name="Title 1"/>
          <p:cNvSpPr>
            <a:spLocks noGrp="1"/>
          </p:cNvSpPr>
          <p:nvPr>
            <p:ph type="title" hasCustomPrompt="1"/>
          </p:nvPr>
        </p:nvSpPr>
        <p:spPr>
          <a:xfrm>
            <a:off x="554038" y="2125678"/>
            <a:ext cx="110743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1074399"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2" name="Group 1">
            <a:extLst>
              <a:ext uri="{FF2B5EF4-FFF2-40B4-BE49-F238E27FC236}">
                <a16:creationId xmlns:a16="http://schemas.microsoft.com/office/drawing/2014/main" id="{7398FAFD-BC2F-4CB8-BEB1-0D3206027F43}"/>
              </a:ext>
            </a:extLst>
          </p:cNvPr>
          <p:cNvGrpSpPr/>
          <p:nvPr userDrawn="1"/>
        </p:nvGrpSpPr>
        <p:grpSpPr>
          <a:xfrm>
            <a:off x="1" y="487"/>
            <a:ext cx="12436474" cy="664537"/>
            <a:chOff x="1" y="487"/>
            <a:chExt cx="12436474" cy="664537"/>
          </a:xfrm>
        </p:grpSpPr>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n-lt"/>
                  <a:ea typeface="Segoe UI" pitchFamily="34" charset="0"/>
                  <a:cs typeface="Segoe UI" pitchFamily="34" charset="0"/>
                </a:rPr>
                <a:t>#</a:t>
              </a:r>
              <a:r>
                <a:rPr lang="en-US" sz="2000" kern="1200" dirty="0" err="1">
                  <a:solidFill>
                    <a:schemeClr val="bg1"/>
                  </a:solidFill>
                  <a:latin typeface="+mn-lt"/>
                  <a:ea typeface="Segoe UI" pitchFamily="34" charset="0"/>
                  <a:cs typeface="Segoe UI" pitchFamily="34" charset="0"/>
                </a:rPr>
                <a:t>GlobalAzure</a:t>
              </a:r>
              <a:endParaRPr lang="en-US" sz="2000" kern="1200" dirty="0">
                <a:solidFill>
                  <a:schemeClr val="bg1"/>
                </a:solidFill>
                <a:latin typeface="+mn-lt"/>
                <a:ea typeface="Segoe UI" pitchFamily="34" charset="0"/>
                <a:cs typeface="Segoe UI" pitchFamily="34" charset="0"/>
              </a:endParaRPr>
            </a:p>
          </p:txBody>
        </p:sp>
        <p:pic>
          <p:nvPicPr>
            <p:cNvPr id="7" name="Picture 2">
              <a:extLst>
                <a:ext uri="{FF2B5EF4-FFF2-40B4-BE49-F238E27FC236}">
                  <a16:creationId xmlns:a16="http://schemas.microsoft.com/office/drawing/2014/main" id="{2B7C705D-D751-4036-809B-5677A0C9481D}"/>
                </a:ext>
              </a:extLst>
            </p:cNvPr>
            <p:cNvPicPr>
              <a:picLocks noChangeAspect="1" noChangeArrowheads="1"/>
            </p:cNvPicPr>
            <p:nvPr userDrawn="1"/>
          </p:nvPicPr>
          <p:blipFill>
            <a:blip r:embed="rId4"/>
            <a:srcRect/>
            <a:stretch/>
          </p:blipFill>
          <p:spPr bwMode="auto">
            <a:xfrm>
              <a:off x="554209" y="38335"/>
              <a:ext cx="763310" cy="588839"/>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9426B6C6-BF79-4803-850F-9B763038DD30}"/>
              </a:ext>
            </a:extLst>
          </p:cNvPr>
          <p:cNvSpPr txBox="1"/>
          <p:nvPr userDrawn="1"/>
        </p:nvSpPr>
        <p:spPr>
          <a:xfrm>
            <a:off x="10047643" y="6219589"/>
            <a:ext cx="2087687"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#GlobalAzureSpain</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88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06C4BA6A-4F70-4166-A7E0-B045642A6F23}"/>
              </a:ext>
            </a:extLst>
          </p:cNvPr>
          <p:cNvPicPr>
            <a:picLocks noChangeAspect="1" noChangeArrowheads="1"/>
          </p:cNvPicPr>
          <p:nvPr userDrawn="1"/>
        </p:nvPicPr>
        <p:blipFill>
          <a:blip r:embed="rId2"/>
          <a:srcRect/>
          <a:stretch/>
        </p:blipFill>
        <p:spPr bwMode="auto">
          <a:xfrm>
            <a:off x="10714334" y="5555040"/>
            <a:ext cx="1320205" cy="101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440958" y="0"/>
            <a:ext cx="6995517" cy="6994525"/>
          </a:xfrm>
          <a:blipFill>
            <a:blip r:embed="rId3"/>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7116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4793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440958" y="0"/>
            <a:ext cx="6995517" cy="6994525"/>
          </a:xfrm>
          <a:prstGeom prst="rect">
            <a:avLst/>
          </a:prstGeom>
        </p:spPr>
      </p:pic>
    </p:spTree>
    <p:extLst>
      <p:ext uri="{BB962C8B-B14F-4D97-AF65-F5344CB8AC3E}">
        <p14:creationId xmlns:p14="http://schemas.microsoft.com/office/powerpoint/2010/main" val="3596267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440958" y="0"/>
            <a:ext cx="6995517" cy="6994525"/>
          </a:xfrm>
          <a:prstGeom prst="rect">
            <a:avLst/>
          </a:prstGeom>
        </p:spPr>
      </p:pic>
    </p:spTree>
    <p:extLst>
      <p:ext uri="{BB962C8B-B14F-4D97-AF65-F5344CB8AC3E}">
        <p14:creationId xmlns:p14="http://schemas.microsoft.com/office/powerpoint/2010/main" val="155925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440958" y="0"/>
            <a:ext cx="6995517" cy="6994525"/>
          </a:xfrm>
          <a:prstGeom prst="rect">
            <a:avLst/>
          </a:prstGeom>
        </p:spPr>
      </p:pic>
    </p:spTree>
    <p:extLst>
      <p:ext uri="{BB962C8B-B14F-4D97-AF65-F5344CB8AC3E}">
        <p14:creationId xmlns:p14="http://schemas.microsoft.com/office/powerpoint/2010/main" val="38169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3282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440958" y="0"/>
            <a:ext cx="6995517" cy="6994525"/>
          </a:xfrm>
          <a:prstGeom prst="rect">
            <a:avLst/>
          </a:prstGeom>
        </p:spPr>
      </p:pic>
    </p:spTree>
    <p:extLst>
      <p:ext uri="{BB962C8B-B14F-4D97-AF65-F5344CB8AC3E}">
        <p14:creationId xmlns:p14="http://schemas.microsoft.com/office/powerpoint/2010/main" val="51228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2191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440958" y="0"/>
            <a:ext cx="6995517" cy="6994525"/>
          </a:xfrm>
          <a:prstGeom prst="rect">
            <a:avLst/>
          </a:prstGeom>
        </p:spPr>
      </p:pic>
    </p:spTree>
    <p:extLst>
      <p:ext uri="{BB962C8B-B14F-4D97-AF65-F5344CB8AC3E}">
        <p14:creationId xmlns:p14="http://schemas.microsoft.com/office/powerpoint/2010/main" val="103151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5169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440958" y="0"/>
            <a:ext cx="6995517" cy="6994525"/>
          </a:xfrm>
          <a:prstGeom prst="rect">
            <a:avLst/>
          </a:prstGeom>
        </p:spPr>
      </p:pic>
    </p:spTree>
    <p:extLst>
      <p:ext uri="{BB962C8B-B14F-4D97-AF65-F5344CB8AC3E}">
        <p14:creationId xmlns:p14="http://schemas.microsoft.com/office/powerpoint/2010/main" val="2300127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30340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440958" y="0"/>
            <a:ext cx="6995517" cy="6994525"/>
          </a:xfrm>
          <a:prstGeom prst="rect">
            <a:avLst/>
          </a:prstGeom>
        </p:spPr>
      </p:pic>
    </p:spTree>
    <p:extLst>
      <p:ext uri="{BB962C8B-B14F-4D97-AF65-F5344CB8AC3E}">
        <p14:creationId xmlns:p14="http://schemas.microsoft.com/office/powerpoint/2010/main" val="3067479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440958" y="0"/>
            <a:ext cx="6995517" cy="6994525"/>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44234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440958" y="0"/>
            <a:ext cx="6995517" cy="6994525"/>
          </a:xfrm>
          <a:prstGeom prst="rect">
            <a:avLst/>
          </a:prstGeom>
        </p:spPr>
      </p:pic>
    </p:spTree>
    <p:extLst>
      <p:ext uri="{BB962C8B-B14F-4D97-AF65-F5344CB8AC3E}">
        <p14:creationId xmlns:p14="http://schemas.microsoft.com/office/powerpoint/2010/main" val="230469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440958" y="0"/>
            <a:ext cx="6995517" cy="6994525"/>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56227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440958" y="0"/>
            <a:ext cx="6995517" cy="6994525"/>
          </a:xfrm>
          <a:prstGeom prst="rect">
            <a:avLst/>
          </a:prstGeom>
        </p:spPr>
      </p:pic>
    </p:spTree>
    <p:extLst>
      <p:ext uri="{BB962C8B-B14F-4D97-AF65-F5344CB8AC3E}">
        <p14:creationId xmlns:p14="http://schemas.microsoft.com/office/powerpoint/2010/main" val="323130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66866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440958" y="0"/>
            <a:ext cx="6995517" cy="6994525"/>
          </a:xfrm>
          <a:prstGeom prst="rect">
            <a:avLst/>
          </a:prstGeom>
        </p:spPr>
      </p:pic>
    </p:spTree>
    <p:extLst>
      <p:ext uri="{BB962C8B-B14F-4D97-AF65-F5344CB8AC3E}">
        <p14:creationId xmlns:p14="http://schemas.microsoft.com/office/powerpoint/2010/main" val="1874775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440958" y="0"/>
            <a:ext cx="6995517" cy="6994525"/>
          </a:xfrm>
          <a:prstGeom prst="rect">
            <a:avLst/>
          </a:prstGeom>
        </p:spPr>
      </p:pic>
    </p:spTree>
    <p:extLst>
      <p:ext uri="{BB962C8B-B14F-4D97-AF65-F5344CB8AC3E}">
        <p14:creationId xmlns:p14="http://schemas.microsoft.com/office/powerpoint/2010/main" val="402396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440958" y="0"/>
            <a:ext cx="6995517" cy="6994525"/>
          </a:xfrm>
          <a:prstGeom prst="rect">
            <a:avLst/>
          </a:prstGeom>
        </p:spPr>
      </p:pic>
    </p:spTree>
    <p:extLst>
      <p:ext uri="{BB962C8B-B14F-4D97-AF65-F5344CB8AC3E}">
        <p14:creationId xmlns:p14="http://schemas.microsoft.com/office/powerpoint/2010/main" val="2257818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440958" y="0"/>
            <a:ext cx="6995517" cy="6994525"/>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72666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440958" y="0"/>
            <a:ext cx="6995517" cy="6994525"/>
          </a:xfrm>
          <a:prstGeom prst="rect">
            <a:avLst/>
          </a:prstGeom>
        </p:spPr>
      </p:pic>
    </p:spTree>
    <p:extLst>
      <p:ext uri="{BB962C8B-B14F-4D97-AF65-F5344CB8AC3E}">
        <p14:creationId xmlns:p14="http://schemas.microsoft.com/office/powerpoint/2010/main" val="3405045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440958" y="0"/>
            <a:ext cx="6995517" cy="6994525"/>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89360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440958" y="0"/>
            <a:ext cx="6995517" cy="6994525"/>
          </a:xfrm>
          <a:prstGeom prst="rect">
            <a:avLst/>
          </a:prstGeom>
        </p:spPr>
      </p:pic>
    </p:spTree>
    <p:extLst>
      <p:ext uri="{BB962C8B-B14F-4D97-AF65-F5344CB8AC3E}">
        <p14:creationId xmlns:p14="http://schemas.microsoft.com/office/powerpoint/2010/main" val="2953176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440958" y="0"/>
            <a:ext cx="6995517" cy="6994525"/>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1824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440958" y="0"/>
            <a:ext cx="6995517" cy="6994525"/>
          </a:xfrm>
          <a:prstGeom prst="rect">
            <a:avLst/>
          </a:prstGeom>
        </p:spPr>
      </p:pic>
    </p:spTree>
    <p:extLst>
      <p:ext uri="{BB962C8B-B14F-4D97-AF65-F5344CB8AC3E}">
        <p14:creationId xmlns:p14="http://schemas.microsoft.com/office/powerpoint/2010/main" val="545621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440958" y="0"/>
            <a:ext cx="6995517" cy="6994525"/>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9979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440958" y="0"/>
            <a:ext cx="6995517" cy="6994525"/>
          </a:xfrm>
          <a:prstGeom prst="rect">
            <a:avLst/>
          </a:prstGeom>
        </p:spPr>
      </p:pic>
    </p:spTree>
    <p:extLst>
      <p:ext uri="{BB962C8B-B14F-4D97-AF65-F5344CB8AC3E}">
        <p14:creationId xmlns:p14="http://schemas.microsoft.com/office/powerpoint/2010/main" val="1879568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440958" y="0"/>
            <a:ext cx="6995517" cy="6994525"/>
          </a:xfrm>
          <a:prstGeom prst="rect">
            <a:avLst/>
          </a:prstGeom>
        </p:spPr>
      </p:pic>
    </p:spTree>
    <p:extLst>
      <p:ext uri="{BB962C8B-B14F-4D97-AF65-F5344CB8AC3E}">
        <p14:creationId xmlns:p14="http://schemas.microsoft.com/office/powerpoint/2010/main" val="371075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55769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0498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0068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084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42582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7047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151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46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98423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4859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0630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5831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64747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48106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349583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840899"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17503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80285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840900" cy="113018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440958" y="0"/>
            <a:ext cx="6995517" cy="6994525"/>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09152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7.xml"/><Relationship Id="rId21" Type="http://schemas.openxmlformats.org/officeDocument/2006/relationships/slideLayout" Target="../slideLayouts/slideLayout72.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63" Type="http://schemas.openxmlformats.org/officeDocument/2006/relationships/slideLayout" Target="../slideLayouts/slideLayout114.xml"/><Relationship Id="rId68" Type="http://schemas.openxmlformats.org/officeDocument/2006/relationships/slideLayout" Target="../slideLayouts/slideLayout119.xml"/><Relationship Id="rId16" Type="http://schemas.openxmlformats.org/officeDocument/2006/relationships/slideLayout" Target="../slideLayouts/slideLayout67.xml"/><Relationship Id="rId11" Type="http://schemas.openxmlformats.org/officeDocument/2006/relationships/slideLayout" Target="../slideLayouts/slideLayout62.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74" Type="http://schemas.openxmlformats.org/officeDocument/2006/relationships/slideLayout" Target="../slideLayouts/slideLayout125.xml"/><Relationship Id="rId79" Type="http://schemas.openxmlformats.org/officeDocument/2006/relationships/slideLayout" Target="../slideLayouts/slideLayout130.xml"/><Relationship Id="rId5" Type="http://schemas.openxmlformats.org/officeDocument/2006/relationships/slideLayout" Target="../slideLayouts/slideLayout56.xml"/><Relationship Id="rId61" Type="http://schemas.openxmlformats.org/officeDocument/2006/relationships/slideLayout" Target="../slideLayouts/slideLayout112.xml"/><Relationship Id="rId82" Type="http://schemas.openxmlformats.org/officeDocument/2006/relationships/theme" Target="../theme/theme3.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slideLayout" Target="../slideLayouts/slideLayout107.xml"/><Relationship Id="rId64" Type="http://schemas.openxmlformats.org/officeDocument/2006/relationships/slideLayout" Target="../slideLayouts/slideLayout115.xml"/><Relationship Id="rId69" Type="http://schemas.openxmlformats.org/officeDocument/2006/relationships/slideLayout" Target="../slideLayouts/slideLayout120.xml"/><Relationship Id="rId77" Type="http://schemas.openxmlformats.org/officeDocument/2006/relationships/slideLayout" Target="../slideLayouts/slideLayout128.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72" Type="http://schemas.openxmlformats.org/officeDocument/2006/relationships/slideLayout" Target="../slideLayouts/slideLayout123.xml"/><Relationship Id="rId80" Type="http://schemas.openxmlformats.org/officeDocument/2006/relationships/slideLayout" Target="../slideLayouts/slideLayout131.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59" Type="http://schemas.openxmlformats.org/officeDocument/2006/relationships/slideLayout" Target="../slideLayouts/slideLayout110.xml"/><Relationship Id="rId67" Type="http://schemas.openxmlformats.org/officeDocument/2006/relationships/slideLayout" Target="../slideLayouts/slideLayout118.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62" Type="http://schemas.openxmlformats.org/officeDocument/2006/relationships/slideLayout" Target="../slideLayouts/slideLayout113.xml"/><Relationship Id="rId70" Type="http://schemas.openxmlformats.org/officeDocument/2006/relationships/slideLayout" Target="../slideLayouts/slideLayout121.xml"/><Relationship Id="rId75" Type="http://schemas.openxmlformats.org/officeDocument/2006/relationships/slideLayout" Target="../slideLayouts/slideLayout126.xml"/><Relationship Id="rId83" Type="http://schemas.openxmlformats.org/officeDocument/2006/relationships/image" Target="../media/image9.emf"/><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slideLayout" Target="../slideLayouts/slideLayout111.xml"/><Relationship Id="rId65" Type="http://schemas.openxmlformats.org/officeDocument/2006/relationships/slideLayout" Target="../slideLayouts/slideLayout116.xml"/><Relationship Id="rId73" Type="http://schemas.openxmlformats.org/officeDocument/2006/relationships/slideLayout" Target="../slideLayouts/slideLayout124.xml"/><Relationship Id="rId78" Type="http://schemas.openxmlformats.org/officeDocument/2006/relationships/slideLayout" Target="../slideLayouts/slideLayout129.xml"/><Relationship Id="rId81" Type="http://schemas.openxmlformats.org/officeDocument/2006/relationships/slideLayout" Target="../slideLayouts/slideLayout13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9" Type="http://schemas.openxmlformats.org/officeDocument/2006/relationships/slideLayout" Target="../slideLayouts/slideLayout90.xml"/><Relationship Id="rId34" Type="http://schemas.openxmlformats.org/officeDocument/2006/relationships/slideLayout" Target="../slideLayouts/slideLayout85.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6" Type="http://schemas.openxmlformats.org/officeDocument/2006/relationships/slideLayout" Target="../slideLayouts/slideLayout127.xml"/><Relationship Id="rId7" Type="http://schemas.openxmlformats.org/officeDocument/2006/relationships/slideLayout" Target="../slideLayouts/slideLayout58.xml"/><Relationship Id="rId71" Type="http://schemas.openxmlformats.org/officeDocument/2006/relationships/slideLayout" Target="../slideLayouts/slideLayout122.xml"/><Relationship Id="rId2" Type="http://schemas.openxmlformats.org/officeDocument/2006/relationships/slideLayout" Target="../slideLayouts/slideLayout53.xml"/><Relationship Id="rId29" Type="http://schemas.openxmlformats.org/officeDocument/2006/relationships/slideLayout" Target="../slideLayouts/slideLayout80.xml"/><Relationship Id="rId24" Type="http://schemas.openxmlformats.org/officeDocument/2006/relationships/slideLayout" Target="../slideLayouts/slideLayout75.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66" Type="http://schemas.openxmlformats.org/officeDocument/2006/relationships/slideLayout" Target="../slideLayouts/slideLayout11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58.xml"/><Relationship Id="rId21" Type="http://schemas.openxmlformats.org/officeDocument/2006/relationships/slideLayout" Target="../slideLayouts/slideLayout153.xml"/><Relationship Id="rId42" Type="http://schemas.openxmlformats.org/officeDocument/2006/relationships/slideLayout" Target="../slideLayouts/slideLayout174.xml"/><Relationship Id="rId47" Type="http://schemas.openxmlformats.org/officeDocument/2006/relationships/slideLayout" Target="../slideLayouts/slideLayout179.xml"/><Relationship Id="rId63" Type="http://schemas.openxmlformats.org/officeDocument/2006/relationships/slideLayout" Target="../slideLayouts/slideLayout195.xml"/><Relationship Id="rId68" Type="http://schemas.openxmlformats.org/officeDocument/2006/relationships/slideLayout" Target="../slideLayouts/slideLayout200.xml"/><Relationship Id="rId84" Type="http://schemas.openxmlformats.org/officeDocument/2006/relationships/image" Target="../media/image9.emf"/><Relationship Id="rId16" Type="http://schemas.openxmlformats.org/officeDocument/2006/relationships/slideLayout" Target="../slideLayouts/slideLayout148.xml"/><Relationship Id="rId11" Type="http://schemas.openxmlformats.org/officeDocument/2006/relationships/slideLayout" Target="../slideLayouts/slideLayout143.xml"/><Relationship Id="rId32" Type="http://schemas.openxmlformats.org/officeDocument/2006/relationships/slideLayout" Target="../slideLayouts/slideLayout164.xml"/><Relationship Id="rId37" Type="http://schemas.openxmlformats.org/officeDocument/2006/relationships/slideLayout" Target="../slideLayouts/slideLayout169.xml"/><Relationship Id="rId53" Type="http://schemas.openxmlformats.org/officeDocument/2006/relationships/slideLayout" Target="../slideLayouts/slideLayout185.xml"/><Relationship Id="rId58" Type="http://schemas.openxmlformats.org/officeDocument/2006/relationships/slideLayout" Target="../slideLayouts/slideLayout190.xml"/><Relationship Id="rId74" Type="http://schemas.openxmlformats.org/officeDocument/2006/relationships/slideLayout" Target="../slideLayouts/slideLayout206.xml"/><Relationship Id="rId79" Type="http://schemas.openxmlformats.org/officeDocument/2006/relationships/slideLayout" Target="../slideLayouts/slideLayout211.xml"/><Relationship Id="rId5" Type="http://schemas.openxmlformats.org/officeDocument/2006/relationships/slideLayout" Target="../slideLayouts/slideLayout137.xml"/><Relationship Id="rId61" Type="http://schemas.openxmlformats.org/officeDocument/2006/relationships/slideLayout" Target="../slideLayouts/slideLayout193.xml"/><Relationship Id="rId82" Type="http://schemas.openxmlformats.org/officeDocument/2006/relationships/slideLayout" Target="../slideLayouts/slideLayout214.xml"/><Relationship Id="rId19" Type="http://schemas.openxmlformats.org/officeDocument/2006/relationships/slideLayout" Target="../slideLayouts/slideLayout15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 Id="rId43" Type="http://schemas.openxmlformats.org/officeDocument/2006/relationships/slideLayout" Target="../slideLayouts/slideLayout175.xml"/><Relationship Id="rId48" Type="http://schemas.openxmlformats.org/officeDocument/2006/relationships/slideLayout" Target="../slideLayouts/slideLayout180.xml"/><Relationship Id="rId56" Type="http://schemas.openxmlformats.org/officeDocument/2006/relationships/slideLayout" Target="../slideLayouts/slideLayout188.xml"/><Relationship Id="rId64" Type="http://schemas.openxmlformats.org/officeDocument/2006/relationships/slideLayout" Target="../slideLayouts/slideLayout196.xml"/><Relationship Id="rId69" Type="http://schemas.openxmlformats.org/officeDocument/2006/relationships/slideLayout" Target="../slideLayouts/slideLayout201.xml"/><Relationship Id="rId77" Type="http://schemas.openxmlformats.org/officeDocument/2006/relationships/slideLayout" Target="../slideLayouts/slideLayout209.xml"/><Relationship Id="rId8" Type="http://schemas.openxmlformats.org/officeDocument/2006/relationships/slideLayout" Target="../slideLayouts/slideLayout140.xml"/><Relationship Id="rId51" Type="http://schemas.openxmlformats.org/officeDocument/2006/relationships/slideLayout" Target="../slideLayouts/slideLayout183.xml"/><Relationship Id="rId72" Type="http://schemas.openxmlformats.org/officeDocument/2006/relationships/slideLayout" Target="../slideLayouts/slideLayout204.xml"/><Relationship Id="rId80" Type="http://schemas.openxmlformats.org/officeDocument/2006/relationships/slideLayout" Target="../slideLayouts/slideLayout212.xml"/><Relationship Id="rId3" Type="http://schemas.openxmlformats.org/officeDocument/2006/relationships/slideLayout" Target="../slideLayouts/slideLayout135.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38" Type="http://schemas.openxmlformats.org/officeDocument/2006/relationships/slideLayout" Target="../slideLayouts/slideLayout170.xml"/><Relationship Id="rId46" Type="http://schemas.openxmlformats.org/officeDocument/2006/relationships/slideLayout" Target="../slideLayouts/slideLayout178.xml"/><Relationship Id="rId59" Type="http://schemas.openxmlformats.org/officeDocument/2006/relationships/slideLayout" Target="../slideLayouts/slideLayout191.xml"/><Relationship Id="rId67" Type="http://schemas.openxmlformats.org/officeDocument/2006/relationships/slideLayout" Target="../slideLayouts/slideLayout199.xml"/><Relationship Id="rId20" Type="http://schemas.openxmlformats.org/officeDocument/2006/relationships/slideLayout" Target="../slideLayouts/slideLayout152.xml"/><Relationship Id="rId41" Type="http://schemas.openxmlformats.org/officeDocument/2006/relationships/slideLayout" Target="../slideLayouts/slideLayout173.xml"/><Relationship Id="rId54" Type="http://schemas.openxmlformats.org/officeDocument/2006/relationships/slideLayout" Target="../slideLayouts/slideLayout186.xml"/><Relationship Id="rId62" Type="http://schemas.openxmlformats.org/officeDocument/2006/relationships/slideLayout" Target="../slideLayouts/slideLayout194.xml"/><Relationship Id="rId70" Type="http://schemas.openxmlformats.org/officeDocument/2006/relationships/slideLayout" Target="../slideLayouts/slideLayout202.xml"/><Relationship Id="rId75" Type="http://schemas.openxmlformats.org/officeDocument/2006/relationships/slideLayout" Target="../slideLayouts/slideLayout207.xml"/><Relationship Id="rId83" Type="http://schemas.openxmlformats.org/officeDocument/2006/relationships/theme" Target="../theme/theme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49" Type="http://schemas.openxmlformats.org/officeDocument/2006/relationships/slideLayout" Target="../slideLayouts/slideLayout181.xml"/><Relationship Id="rId57" Type="http://schemas.openxmlformats.org/officeDocument/2006/relationships/slideLayout" Target="../slideLayouts/slideLayout189.xml"/><Relationship Id="rId10" Type="http://schemas.openxmlformats.org/officeDocument/2006/relationships/slideLayout" Target="../slideLayouts/slideLayout142.xml"/><Relationship Id="rId31" Type="http://schemas.openxmlformats.org/officeDocument/2006/relationships/slideLayout" Target="../slideLayouts/slideLayout163.xml"/><Relationship Id="rId44" Type="http://schemas.openxmlformats.org/officeDocument/2006/relationships/slideLayout" Target="../slideLayouts/slideLayout176.xml"/><Relationship Id="rId52" Type="http://schemas.openxmlformats.org/officeDocument/2006/relationships/slideLayout" Target="../slideLayouts/slideLayout184.xml"/><Relationship Id="rId60" Type="http://schemas.openxmlformats.org/officeDocument/2006/relationships/slideLayout" Target="../slideLayouts/slideLayout192.xml"/><Relationship Id="rId65" Type="http://schemas.openxmlformats.org/officeDocument/2006/relationships/slideLayout" Target="../slideLayouts/slideLayout197.xml"/><Relationship Id="rId73" Type="http://schemas.openxmlformats.org/officeDocument/2006/relationships/slideLayout" Target="../slideLayouts/slideLayout205.xml"/><Relationship Id="rId78" Type="http://schemas.openxmlformats.org/officeDocument/2006/relationships/slideLayout" Target="../slideLayouts/slideLayout210.xml"/><Relationship Id="rId81" Type="http://schemas.openxmlformats.org/officeDocument/2006/relationships/slideLayout" Target="../slideLayouts/slideLayout21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9" Type="http://schemas.openxmlformats.org/officeDocument/2006/relationships/slideLayout" Target="../slideLayouts/slideLayout171.xml"/><Relationship Id="rId34" Type="http://schemas.openxmlformats.org/officeDocument/2006/relationships/slideLayout" Target="../slideLayouts/slideLayout166.xml"/><Relationship Id="rId50" Type="http://schemas.openxmlformats.org/officeDocument/2006/relationships/slideLayout" Target="../slideLayouts/slideLayout182.xml"/><Relationship Id="rId55" Type="http://schemas.openxmlformats.org/officeDocument/2006/relationships/slideLayout" Target="../slideLayouts/slideLayout187.xml"/><Relationship Id="rId76" Type="http://schemas.openxmlformats.org/officeDocument/2006/relationships/slideLayout" Target="../slideLayouts/slideLayout208.xml"/><Relationship Id="rId7" Type="http://schemas.openxmlformats.org/officeDocument/2006/relationships/slideLayout" Target="../slideLayouts/slideLayout139.xml"/><Relationship Id="rId71" Type="http://schemas.openxmlformats.org/officeDocument/2006/relationships/slideLayout" Target="../slideLayouts/slideLayout203.xml"/><Relationship Id="rId2" Type="http://schemas.openxmlformats.org/officeDocument/2006/relationships/slideLayout" Target="../slideLayouts/slideLayout134.xml"/><Relationship Id="rId29" Type="http://schemas.openxmlformats.org/officeDocument/2006/relationships/slideLayout" Target="../slideLayouts/slideLayout161.xml"/><Relationship Id="rId24" Type="http://schemas.openxmlformats.org/officeDocument/2006/relationships/slideLayout" Target="../slideLayouts/slideLayout156.xml"/><Relationship Id="rId40" Type="http://schemas.openxmlformats.org/officeDocument/2006/relationships/slideLayout" Target="../slideLayouts/slideLayout172.xml"/><Relationship Id="rId45" Type="http://schemas.openxmlformats.org/officeDocument/2006/relationships/slideLayout" Target="../slideLayouts/slideLayout177.xml"/><Relationship Id="rId66" Type="http://schemas.openxmlformats.org/officeDocument/2006/relationships/slideLayout" Target="../slideLayouts/slideLayout1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00" r:id="rId3"/>
    <p:sldLayoutId id="2147484318"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378" r:id="rId15"/>
    <p:sldLayoutId id="2147484249" r:id="rId16"/>
    <p:sldLayoutId id="2147484343" r:id="rId17"/>
    <p:sldLayoutId id="2147484344" r:id="rId18"/>
    <p:sldLayoutId id="2147484301" r:id="rId19"/>
    <p:sldLayoutId id="2147484252" r:id="rId20"/>
    <p:sldLayoutId id="2147484251" r:id="rId21"/>
    <p:sldLayoutId id="2147484254" r:id="rId22"/>
    <p:sldLayoutId id="2147484257" r:id="rId23"/>
    <p:sldLayoutId id="2147484377" r:id="rId24"/>
    <p:sldLayoutId id="2147484380" r:id="rId25"/>
    <p:sldLayoutId id="2147484258" r:id="rId26"/>
    <p:sldLayoutId id="2147484260" r:id="rId27"/>
    <p:sldLayoutId id="2147484299" r:id="rId28"/>
    <p:sldLayoutId id="2147484345" r:id="rId29"/>
    <p:sldLayoutId id="2147484263" r:id="rId30"/>
    <p:sldLayoutId id="2147484376" r:id="rId31"/>
    <p:sldLayoutId id="2147484383" r:id="rId32"/>
    <p:sldLayoutId id="2147484381" r:id="rId3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792040022"/>
      </p:ext>
    </p:extLst>
  </p:cSld>
  <p:clrMap bg1="dk1" tx1="lt1" bg2="dk2" tx2="lt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6" r:id="rId12"/>
    <p:sldLayoutId id="2147484397" r:id="rId13"/>
    <p:sldLayoutId id="2147484398" r:id="rId14"/>
    <p:sldLayoutId id="2147484399" r:id="rId15"/>
    <p:sldLayoutId id="2147484400" r:id="rId16"/>
    <p:sldLayoutId id="2147484401" r:id="rId17"/>
    <p:sldLayoutId id="2147484402" r:id="rId18"/>
    <p:sldLayoutId id="2147484403" r:id="rId19"/>
    <p:sldLayoutId id="2147484404" r:id="rId20"/>
    <p:sldLayoutId id="2147484405" r:id="rId21"/>
    <p:sldLayoutId id="2147484406" r:id="rId22"/>
    <p:sldLayoutId id="2147484407" r:id="rId23"/>
    <p:sldLayoutId id="2147484408" r:id="rId24"/>
    <p:sldLayoutId id="2147484409" r:id="rId25"/>
    <p:sldLayoutId id="2147484410" r:id="rId26"/>
    <p:sldLayoutId id="2147484411" r:id="rId27"/>
    <p:sldLayoutId id="2147484412" r:id="rId28"/>
    <p:sldLayoutId id="2147484413" r:id="rId29"/>
    <p:sldLayoutId id="2147484414" r:id="rId30"/>
    <p:sldLayoutId id="2147484415" r:id="rId31"/>
    <p:sldLayoutId id="2147484416" r:id="rId32"/>
    <p:sldLayoutId id="2147484417" r:id="rId33"/>
    <p:sldLayoutId id="2147484418" r:id="rId34"/>
    <p:sldLayoutId id="2147484419" r:id="rId35"/>
    <p:sldLayoutId id="2147484420" r:id="rId36"/>
    <p:sldLayoutId id="2147484421" r:id="rId37"/>
    <p:sldLayoutId id="2147484422" r:id="rId38"/>
    <p:sldLayoutId id="2147484423" r:id="rId39"/>
    <p:sldLayoutId id="2147484424" r:id="rId40"/>
    <p:sldLayoutId id="2147484425" r:id="rId41"/>
    <p:sldLayoutId id="2147484426" r:id="rId42"/>
    <p:sldLayoutId id="2147484427" r:id="rId43"/>
    <p:sldLayoutId id="2147484428" r:id="rId44"/>
    <p:sldLayoutId id="2147484429" r:id="rId45"/>
    <p:sldLayoutId id="2147484430" r:id="rId46"/>
    <p:sldLayoutId id="2147484431" r:id="rId47"/>
    <p:sldLayoutId id="2147484432" r:id="rId48"/>
    <p:sldLayoutId id="2147484433" r:id="rId49"/>
    <p:sldLayoutId id="2147484434" r:id="rId50"/>
    <p:sldLayoutId id="2147484435" r:id="rId51"/>
    <p:sldLayoutId id="2147484436" r:id="rId52"/>
    <p:sldLayoutId id="2147484437" r:id="rId53"/>
    <p:sldLayoutId id="2147484438" r:id="rId54"/>
    <p:sldLayoutId id="2147484439" r:id="rId55"/>
    <p:sldLayoutId id="2147484440" r:id="rId56"/>
    <p:sldLayoutId id="2147484441" r:id="rId57"/>
    <p:sldLayoutId id="2147484442" r:id="rId58"/>
    <p:sldLayoutId id="2147484443" r:id="rId59"/>
    <p:sldLayoutId id="2147484444" r:id="rId60"/>
    <p:sldLayoutId id="2147484445" r:id="rId61"/>
    <p:sldLayoutId id="2147484446" r:id="rId62"/>
    <p:sldLayoutId id="2147484447" r:id="rId63"/>
    <p:sldLayoutId id="2147484448" r:id="rId64"/>
    <p:sldLayoutId id="2147484449" r:id="rId65"/>
    <p:sldLayoutId id="2147484450" r:id="rId66"/>
    <p:sldLayoutId id="2147484451" r:id="rId67"/>
    <p:sldLayoutId id="2147484452" r:id="rId68"/>
    <p:sldLayoutId id="2147484453" r:id="rId69"/>
    <p:sldLayoutId id="2147484454" r:id="rId70"/>
    <p:sldLayoutId id="2147484455" r:id="rId71"/>
    <p:sldLayoutId id="2147484456" r:id="rId72"/>
    <p:sldLayoutId id="2147484457" r:id="rId73"/>
    <p:sldLayoutId id="2147484458" r:id="rId74"/>
    <p:sldLayoutId id="2147484459" r:id="rId75"/>
    <p:sldLayoutId id="2147484460" r:id="rId76"/>
    <p:sldLayoutId id="2147484461" r:id="rId77"/>
    <p:sldLayoutId id="2147484462" r:id="rId78"/>
    <p:sldLayoutId id="2147484463" r:id="rId79"/>
    <p:sldLayoutId id="2147484464" r:id="rId80"/>
    <p:sldLayoutId id="2147484465" r:id="rId8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629922367"/>
      </p:ext>
    </p:extLst>
  </p:cSld>
  <p:clrMap bg1="dk1" tx1="lt1" bg2="dk2" tx2="lt2" accent1="accent1" accent2="accent2" accent3="accent3" accent4="accent4" accent5="accent5" accent6="accent6" hlink="hlink" folHlink="folHlink"/>
  <p:sldLayoutIdLst>
    <p:sldLayoutId id="2147484467" r:id="rId1"/>
    <p:sldLayoutId id="2147484468" r:id="rId2"/>
    <p:sldLayoutId id="2147484469" r:id="rId3"/>
    <p:sldLayoutId id="2147484470" r:id="rId4"/>
    <p:sldLayoutId id="2147484471" r:id="rId5"/>
    <p:sldLayoutId id="2147484472" r:id="rId6"/>
    <p:sldLayoutId id="2147484473" r:id="rId7"/>
    <p:sldLayoutId id="2147484474" r:id="rId8"/>
    <p:sldLayoutId id="2147484475" r:id="rId9"/>
    <p:sldLayoutId id="2147484476" r:id="rId10"/>
    <p:sldLayoutId id="2147484477" r:id="rId11"/>
    <p:sldLayoutId id="2147484478" r:id="rId12"/>
    <p:sldLayoutId id="2147484479" r:id="rId13"/>
    <p:sldLayoutId id="2147484480" r:id="rId14"/>
    <p:sldLayoutId id="2147484481" r:id="rId15"/>
    <p:sldLayoutId id="2147484482" r:id="rId16"/>
    <p:sldLayoutId id="2147484483" r:id="rId17"/>
    <p:sldLayoutId id="2147484484" r:id="rId18"/>
    <p:sldLayoutId id="2147484485" r:id="rId19"/>
    <p:sldLayoutId id="2147484486" r:id="rId20"/>
    <p:sldLayoutId id="2147484487" r:id="rId21"/>
    <p:sldLayoutId id="2147484488" r:id="rId22"/>
    <p:sldLayoutId id="2147484489" r:id="rId23"/>
    <p:sldLayoutId id="2147484490" r:id="rId24"/>
    <p:sldLayoutId id="2147484491" r:id="rId25"/>
    <p:sldLayoutId id="2147484492" r:id="rId26"/>
    <p:sldLayoutId id="2147484493" r:id="rId27"/>
    <p:sldLayoutId id="2147484494" r:id="rId28"/>
    <p:sldLayoutId id="2147484495" r:id="rId29"/>
    <p:sldLayoutId id="2147484496" r:id="rId30"/>
    <p:sldLayoutId id="2147484497" r:id="rId31"/>
    <p:sldLayoutId id="2147484498" r:id="rId32"/>
    <p:sldLayoutId id="2147484499" r:id="rId33"/>
    <p:sldLayoutId id="2147484500" r:id="rId34"/>
    <p:sldLayoutId id="2147484501" r:id="rId35"/>
    <p:sldLayoutId id="2147484502" r:id="rId36"/>
    <p:sldLayoutId id="2147484503" r:id="rId37"/>
    <p:sldLayoutId id="2147484504" r:id="rId38"/>
    <p:sldLayoutId id="2147484505" r:id="rId39"/>
    <p:sldLayoutId id="2147484506" r:id="rId40"/>
    <p:sldLayoutId id="2147484507" r:id="rId41"/>
    <p:sldLayoutId id="2147484508" r:id="rId42"/>
    <p:sldLayoutId id="2147484509" r:id="rId43"/>
    <p:sldLayoutId id="2147484510" r:id="rId44"/>
    <p:sldLayoutId id="2147484511" r:id="rId45"/>
    <p:sldLayoutId id="2147484512" r:id="rId46"/>
    <p:sldLayoutId id="2147484513" r:id="rId47"/>
    <p:sldLayoutId id="2147484514" r:id="rId48"/>
    <p:sldLayoutId id="2147484515" r:id="rId49"/>
    <p:sldLayoutId id="2147484516" r:id="rId50"/>
    <p:sldLayoutId id="2147484517" r:id="rId51"/>
    <p:sldLayoutId id="2147484518" r:id="rId52"/>
    <p:sldLayoutId id="2147484519" r:id="rId53"/>
    <p:sldLayoutId id="2147484520" r:id="rId54"/>
    <p:sldLayoutId id="2147484521" r:id="rId55"/>
    <p:sldLayoutId id="2147484522" r:id="rId56"/>
    <p:sldLayoutId id="2147484523" r:id="rId57"/>
    <p:sldLayoutId id="2147484524" r:id="rId58"/>
    <p:sldLayoutId id="2147484525" r:id="rId59"/>
    <p:sldLayoutId id="2147484526" r:id="rId60"/>
    <p:sldLayoutId id="2147484527" r:id="rId61"/>
    <p:sldLayoutId id="2147484528" r:id="rId62"/>
    <p:sldLayoutId id="2147484529" r:id="rId63"/>
    <p:sldLayoutId id="2147484530" r:id="rId64"/>
    <p:sldLayoutId id="2147484531" r:id="rId65"/>
    <p:sldLayoutId id="2147484532" r:id="rId66"/>
    <p:sldLayoutId id="2147484533" r:id="rId67"/>
    <p:sldLayoutId id="2147484534" r:id="rId68"/>
    <p:sldLayoutId id="2147484535" r:id="rId69"/>
    <p:sldLayoutId id="2147484536" r:id="rId70"/>
    <p:sldLayoutId id="2147484537" r:id="rId71"/>
    <p:sldLayoutId id="2147484538" r:id="rId72"/>
    <p:sldLayoutId id="2147484539" r:id="rId73"/>
    <p:sldLayoutId id="2147484540" r:id="rId74"/>
    <p:sldLayoutId id="2147484541" r:id="rId75"/>
    <p:sldLayoutId id="2147484542" r:id="rId76"/>
    <p:sldLayoutId id="2147484543" r:id="rId77"/>
    <p:sldLayoutId id="2147484544" r:id="rId78"/>
    <p:sldLayoutId id="2147484545" r:id="rId79"/>
    <p:sldLayoutId id="2147484546" r:id="rId80"/>
    <p:sldLayoutId id="2147484547" r:id="rId81"/>
    <p:sldLayoutId id="2147484548" r:id="rId8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28.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28.xml"/><Relationship Id="rId4" Type="http://schemas.openxmlformats.org/officeDocument/2006/relationships/image" Target="../media/image55.sv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28.xml"/></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7.png"/><Relationship Id="rId21" Type="http://schemas.openxmlformats.org/officeDocument/2006/relationships/image" Target="../media/image74.pn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svg"/><Relationship Id="rId2" Type="http://schemas.openxmlformats.org/officeDocument/2006/relationships/notesSlide" Target="../notesSlides/notesSlide16.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93.xml"/><Relationship Id="rId6" Type="http://schemas.openxmlformats.org/officeDocument/2006/relationships/image" Target="../media/image59.png"/><Relationship Id="rId11" Type="http://schemas.openxmlformats.org/officeDocument/2006/relationships/image" Target="../media/image64.svg"/><Relationship Id="rId24" Type="http://schemas.openxmlformats.org/officeDocument/2006/relationships/image" Target="../media/image77.png"/><Relationship Id="rId5" Type="http://schemas.openxmlformats.org/officeDocument/2006/relationships/hyperlink" Target="https://dapr.io/" TargetMode="External"/><Relationship Id="rId15" Type="http://schemas.openxmlformats.org/officeDocument/2006/relationships/image" Target="../media/image68.sv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svg"/><Relationship Id="rId4" Type="http://schemas.openxmlformats.org/officeDocument/2006/relationships/image" Target="../media/image58.sv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128.xml"/><Relationship Id="rId6" Type="http://schemas.openxmlformats.org/officeDocument/2006/relationships/image" Target="../media/image81.svg"/><Relationship Id="rId5" Type="http://schemas.openxmlformats.org/officeDocument/2006/relationships/image" Target="../media/image57.png"/><Relationship Id="rId4" Type="http://schemas.openxmlformats.org/officeDocument/2006/relationships/image" Target="../media/image80.sv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keda.sh/" TargetMode="External"/><Relationship Id="rId7" Type="http://schemas.openxmlformats.org/officeDocument/2006/relationships/image" Target="../media/image82.tiff"/><Relationship Id="rId2" Type="http://schemas.openxmlformats.org/officeDocument/2006/relationships/notesSlide" Target="../notesSlides/notesSlide18.xml"/><Relationship Id="rId1" Type="http://schemas.openxmlformats.org/officeDocument/2006/relationships/slideLayout" Target="../slideLayouts/slideLayout93.xml"/><Relationship Id="rId6" Type="http://schemas.openxmlformats.org/officeDocument/2006/relationships/image" Target="../media/image60.svg"/><Relationship Id="rId11" Type="http://schemas.openxmlformats.org/officeDocument/2006/relationships/image" Target="../media/image86.png"/><Relationship Id="rId5" Type="http://schemas.openxmlformats.org/officeDocument/2006/relationships/image" Target="../media/image59.png"/><Relationship Id="rId10" Type="http://schemas.openxmlformats.org/officeDocument/2006/relationships/image" Target="../media/image85.png"/><Relationship Id="rId4" Type="http://schemas.openxmlformats.org/officeDocument/2006/relationships/hyperlink" Target="https://dapr.io/" TargetMode="External"/><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80.svg"/></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14.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25.xml.rels><?xml version="1.0" encoding="UTF-8" standalone="yes"?>
<Relationships xmlns="http://schemas.openxmlformats.org/package/2006/relationships"><Relationship Id="rId3" Type="http://schemas.openxmlformats.org/officeDocument/2006/relationships/hyperlink" Target="https://aka.ms/containerapps" TargetMode="External"/><Relationship Id="rId2" Type="http://schemas.openxmlformats.org/officeDocument/2006/relationships/notesSlide" Target="../notesSlides/notesSlide22.xml"/><Relationship Id="rId1" Type="http://schemas.openxmlformats.org/officeDocument/2006/relationships/slideLayout" Target="../slideLayouts/slideLayout128.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128.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28.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28.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28.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619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zure Container Apps: Containers">
            <a:extLst>
              <a:ext uri="{FF2B5EF4-FFF2-40B4-BE49-F238E27FC236}">
                <a16:creationId xmlns:a16="http://schemas.microsoft.com/office/drawing/2014/main" id="{1B82A069-D4F1-4349-591E-72ECA01F0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412" y="1643218"/>
            <a:ext cx="7105649" cy="4713414"/>
          </a:xfrm>
          <a:prstGeom prst="rect">
            <a:avLst/>
          </a:prstGeom>
          <a:noFill/>
          <a:extLst>
            <a:ext uri="{909E8E84-426E-40DD-AFC4-6F175D3DCCD1}">
              <a14:hiddenFill xmlns:a14="http://schemas.microsoft.com/office/drawing/2010/main">
                <a:solidFill>
                  <a:srgbClr val="FFFFFF"/>
                </a:solidFill>
              </a14:hiddenFill>
            </a:ext>
          </a:extLst>
        </p:spPr>
      </p:pic>
      <p:sp>
        <p:nvSpPr>
          <p:cNvPr id="63" name="Title 1">
            <a:extLst>
              <a:ext uri="{FF2B5EF4-FFF2-40B4-BE49-F238E27FC236}">
                <a16:creationId xmlns:a16="http://schemas.microsoft.com/office/drawing/2014/main" id="{E27E1A3E-24E2-A91A-3343-6484E21A2F64}"/>
              </a:ext>
            </a:extLst>
          </p:cNvPr>
          <p:cNvSpPr txBox="1">
            <a:spLocks/>
          </p:cNvSpPr>
          <p:nvPr/>
        </p:nvSpPr>
        <p:spPr>
          <a:xfrm>
            <a:off x="465955" y="617255"/>
            <a:ext cx="11531551" cy="410369"/>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a:lstStyle>
          <a:p>
            <a:r>
              <a:rPr lang="en-US" dirty="0"/>
              <a:t>Containers</a:t>
            </a:r>
          </a:p>
        </p:txBody>
      </p:sp>
    </p:spTree>
    <p:extLst>
      <p:ext uri="{BB962C8B-B14F-4D97-AF65-F5344CB8AC3E}">
        <p14:creationId xmlns:p14="http://schemas.microsoft.com/office/powerpoint/2010/main" val="22873302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zure Container Apps: Containers">
            <a:extLst>
              <a:ext uri="{FF2B5EF4-FFF2-40B4-BE49-F238E27FC236}">
                <a16:creationId xmlns:a16="http://schemas.microsoft.com/office/drawing/2014/main" id="{A82F5425-AD2C-5D96-0CF8-C5A57891D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111" y="1406278"/>
            <a:ext cx="7334251" cy="4970992"/>
          </a:xfrm>
          <a:prstGeom prst="rect">
            <a:avLst/>
          </a:prstGeom>
          <a:noFill/>
          <a:extLst>
            <a:ext uri="{909E8E84-426E-40DD-AFC4-6F175D3DCCD1}">
              <a14:hiddenFill xmlns:a14="http://schemas.microsoft.com/office/drawing/2010/main">
                <a:solidFill>
                  <a:srgbClr val="FFFFFF"/>
                </a:solidFill>
              </a14:hiddenFill>
            </a:ext>
          </a:extLst>
        </p:spPr>
      </p:pic>
      <p:sp>
        <p:nvSpPr>
          <p:cNvPr id="53" name="Title 1">
            <a:extLst>
              <a:ext uri="{FF2B5EF4-FFF2-40B4-BE49-F238E27FC236}">
                <a16:creationId xmlns:a16="http://schemas.microsoft.com/office/drawing/2014/main" id="{EA1C7E84-F74F-148E-79C9-58B8BD8E9058}"/>
              </a:ext>
            </a:extLst>
          </p:cNvPr>
          <p:cNvSpPr txBox="1">
            <a:spLocks/>
          </p:cNvSpPr>
          <p:nvPr/>
        </p:nvSpPr>
        <p:spPr>
          <a:xfrm>
            <a:off x="465955" y="617255"/>
            <a:ext cx="11531551" cy="410369"/>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a:lstStyle>
          <a:p>
            <a:r>
              <a:rPr lang="en-US" dirty="0"/>
              <a:t>Revisions</a:t>
            </a:r>
          </a:p>
        </p:txBody>
      </p:sp>
    </p:spTree>
    <p:extLst>
      <p:ext uri="{BB962C8B-B14F-4D97-AF65-F5344CB8AC3E}">
        <p14:creationId xmlns:p14="http://schemas.microsoft.com/office/powerpoint/2010/main" val="29270530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zure Container Apps environments use an existing VNET, or you can provide your own.">
            <a:extLst>
              <a:ext uri="{FF2B5EF4-FFF2-40B4-BE49-F238E27FC236}">
                <a16:creationId xmlns:a16="http://schemas.microsoft.com/office/drawing/2014/main" id="{B5612778-9D64-68FE-1292-21324ED96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111" y="1414427"/>
            <a:ext cx="7334251" cy="496284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D1D1FE2-5374-942B-A4F5-14342E9084AB}"/>
              </a:ext>
            </a:extLst>
          </p:cNvPr>
          <p:cNvSpPr txBox="1">
            <a:spLocks/>
          </p:cNvSpPr>
          <p:nvPr/>
        </p:nvSpPr>
        <p:spPr>
          <a:xfrm>
            <a:off x="465955" y="617255"/>
            <a:ext cx="11531551" cy="410369"/>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a:lstStyle>
          <a:p>
            <a:r>
              <a:rPr lang="en-US" dirty="0"/>
              <a:t>Virtual Network</a:t>
            </a:r>
          </a:p>
        </p:txBody>
      </p:sp>
    </p:spTree>
    <p:extLst>
      <p:ext uri="{BB962C8B-B14F-4D97-AF65-F5344CB8AC3E}">
        <p14:creationId xmlns:p14="http://schemas.microsoft.com/office/powerpoint/2010/main" val="13900522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609664" y="2070833"/>
            <a:ext cx="4300338" cy="4185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ts val="3199"/>
              </a:lnSpc>
              <a:defRPr/>
            </a:pPr>
            <a:r>
              <a:rPr lang="en-US" sz="2856">
                <a:latin typeface="Segoe UI Semibold"/>
              </a:rPr>
              <a:t>Ingress</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609666" y="2624567"/>
            <a:ext cx="3286693" cy="19210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Aft>
                <a:spcPts val="1199"/>
              </a:spcAft>
              <a:buClr>
                <a:srgbClr val="0F78D4"/>
              </a:buClr>
              <a:buSzTx/>
              <a:buNone/>
              <a:defRPr/>
            </a:pPr>
            <a:r>
              <a:rPr lang="en-US" sz="2448">
                <a:solidFill>
                  <a:srgbClr val="FFFFFF"/>
                </a:solidFill>
                <a:latin typeface="Segoe UI"/>
              </a:rPr>
              <a:t>Internal or external visibility with TLS termination and support for HTTP/1.1 and HTTP/2</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443701" y="1465288"/>
            <a:ext cx="7397682" cy="49285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err="1">
              <a:solidFill>
                <a:srgbClr val="FFFFFF"/>
              </a:solidFill>
              <a:latin typeface="Segoe UI"/>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603729" y="1611008"/>
            <a:ext cx="7237653" cy="2881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836">
                <a:solidFill>
                  <a:srgbClr val="FFFFFF"/>
                </a:solidFill>
                <a:latin typeface="Segoe UI"/>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603729" y="1985956"/>
            <a:ext cx="7106506" cy="184484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702757" y="2052517"/>
            <a:ext cx="3278686" cy="2561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632">
                <a:solidFill>
                  <a:srgbClr val="FFFFFF"/>
                </a:solidFill>
                <a:latin typeface="Segoe UI"/>
              </a:rPr>
              <a:t>Revision 1</a:t>
            </a: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290689" y="2052517"/>
            <a:ext cx="3278686" cy="2561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632">
                <a:solidFill>
                  <a:srgbClr val="FFFFFF"/>
                </a:solidFill>
                <a:latin typeface="Segoe UI"/>
              </a:rPr>
              <a:t>Revision 2</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6042788" y="4169994"/>
            <a:ext cx="1587896" cy="932603"/>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754157" y="4169994"/>
            <a:ext cx="1587896" cy="932603"/>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D07F65-2D05-4286-AF7C-9A4466BC0C84}"/>
              </a:ext>
              <a:ext uri="{C183D7F6-B498-43B3-948B-1728B52AA6E4}">
                <adec:decorative xmlns:adec="http://schemas.microsoft.com/office/drawing/2017/decorative" val="1"/>
              </a:ext>
            </a:extLst>
          </p:cNvPr>
          <p:cNvSpPr/>
          <p:nvPr/>
        </p:nvSpPr>
        <p:spPr bwMode="auto">
          <a:xfrm>
            <a:off x="7303038" y="5089488"/>
            <a:ext cx="1778765" cy="6815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6298"/>
            <a:endParaRPr lang="en-US" sz="1836">
              <a:solidFill>
                <a:srgbClr val="FFFFFF"/>
              </a:solidFill>
              <a:latin typeface="Segoe UI"/>
            </a:endParaRPr>
          </a:p>
        </p:txBody>
      </p:sp>
      <p:sp>
        <p:nvSpPr>
          <p:cNvPr id="3" name="Title 3">
            <a:extLst>
              <a:ext uri="{FF2B5EF4-FFF2-40B4-BE49-F238E27FC236}">
                <a16:creationId xmlns:a16="http://schemas.microsoft.com/office/drawing/2014/main" id="{8A40EE6E-4A4B-4127-AB66-28B92D6C9271}"/>
              </a:ext>
            </a:extLst>
          </p:cNvPr>
          <p:cNvSpPr txBox="1">
            <a:spLocks/>
          </p:cNvSpPr>
          <p:nvPr/>
        </p:nvSpPr>
        <p:spPr>
          <a:xfrm>
            <a:off x="7301124" y="4769336"/>
            <a:ext cx="3278686" cy="2561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632">
                <a:solidFill>
                  <a:srgbClr val="FFFFFF"/>
                </a:solidFill>
                <a:latin typeface="Segoe UI"/>
              </a:rPr>
              <a:t>Ingress</a:t>
            </a:r>
          </a:p>
        </p:txBody>
      </p:sp>
      <p:pic>
        <p:nvPicPr>
          <p:cNvPr id="4" name="Picture 3" descr="Envoy Logo">
            <a:extLst>
              <a:ext uri="{FF2B5EF4-FFF2-40B4-BE49-F238E27FC236}">
                <a16:creationId xmlns:a16="http://schemas.microsoft.com/office/drawing/2014/main" id="{DB99005B-3877-4064-BEBC-84DDA398646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00632" y="5277533"/>
            <a:ext cx="912698" cy="305422"/>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2DE8A80C-D139-4106-A65E-179A9333C9B0}"/>
              </a:ext>
            </a:extLst>
          </p:cNvPr>
          <p:cNvSpPr txBox="1">
            <a:spLocks/>
          </p:cNvSpPr>
          <p:nvPr/>
        </p:nvSpPr>
        <p:spPr>
          <a:xfrm>
            <a:off x="5779117" y="4565691"/>
            <a:ext cx="431402" cy="2561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32563">
              <a:lnSpc>
                <a:spcPct val="100000"/>
              </a:lnSpc>
              <a:defRPr/>
            </a:pPr>
            <a:r>
              <a:rPr lang="en-US" sz="1632">
                <a:solidFill>
                  <a:srgbClr val="FFFFFF"/>
                </a:solidFill>
                <a:latin typeface="Segoe UI"/>
              </a:rPr>
              <a:t>80%</a:t>
            </a:r>
          </a:p>
        </p:txBody>
      </p:sp>
      <p:sp>
        <p:nvSpPr>
          <p:cNvPr id="43" name="Title 3">
            <a:extLst>
              <a:ext uri="{FF2B5EF4-FFF2-40B4-BE49-F238E27FC236}">
                <a16:creationId xmlns:a16="http://schemas.microsoft.com/office/drawing/2014/main" id="{B370F3F7-15D3-47B4-8F41-A4463BEBDEA5}"/>
              </a:ext>
            </a:extLst>
          </p:cNvPr>
          <p:cNvSpPr txBox="1">
            <a:spLocks/>
          </p:cNvSpPr>
          <p:nvPr/>
        </p:nvSpPr>
        <p:spPr>
          <a:xfrm>
            <a:off x="10148408" y="4565691"/>
            <a:ext cx="431402" cy="2561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32563">
              <a:lnSpc>
                <a:spcPct val="100000"/>
              </a:lnSpc>
              <a:defRPr/>
            </a:pPr>
            <a:r>
              <a:rPr lang="en-US" sz="1632">
                <a:solidFill>
                  <a:srgbClr val="FFFFFF"/>
                </a:solidFill>
                <a:latin typeface="Segoe UI"/>
              </a:rPr>
              <a:t>20%</a:t>
            </a:r>
          </a:p>
        </p:txBody>
      </p:sp>
      <p:sp>
        <p:nvSpPr>
          <p:cNvPr id="7" name="Title 3">
            <a:extLst>
              <a:ext uri="{FF2B5EF4-FFF2-40B4-BE49-F238E27FC236}">
                <a16:creationId xmlns:a16="http://schemas.microsoft.com/office/drawing/2014/main" id="{A6643306-2D41-4400-B400-536A8474C642}"/>
              </a:ext>
            </a:extLst>
          </p:cNvPr>
          <p:cNvSpPr txBox="1">
            <a:spLocks/>
          </p:cNvSpPr>
          <p:nvPr/>
        </p:nvSpPr>
        <p:spPr>
          <a:xfrm>
            <a:off x="4443701" y="1041765"/>
            <a:ext cx="7237653" cy="32018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2040">
                <a:solidFill>
                  <a:srgbClr val="FFFFFF"/>
                </a:solidFill>
                <a:latin typeface="Segoe UI"/>
              </a:rPr>
              <a:t>Environment </a:t>
            </a:r>
            <a:r>
              <a:rPr lang="en-US" sz="1836">
                <a:solidFill>
                  <a:srgbClr val="FFFFFF"/>
                </a:solidFill>
                <a:latin typeface="Segoe UI"/>
              </a:rPr>
              <a:t>(virtual network boundary)</a:t>
            </a:r>
          </a:p>
        </p:txBody>
      </p:sp>
      <p:sp>
        <p:nvSpPr>
          <p:cNvPr id="33" name="Rectangle 32">
            <a:extLst>
              <a:ext uri="{FF2B5EF4-FFF2-40B4-BE49-F238E27FC236}">
                <a16:creationId xmlns:a16="http://schemas.microsoft.com/office/drawing/2014/main" id="{2303C6E9-0A34-4329-AA61-B93F39F00793}"/>
              </a:ext>
              <a:ext uri="{C183D7F6-B498-43B3-948B-1728B52AA6E4}">
                <adec:decorative xmlns:adec="http://schemas.microsoft.com/office/drawing/2017/decorative" val="1"/>
              </a:ext>
            </a:extLst>
          </p:cNvPr>
          <p:cNvSpPr/>
          <p:nvPr/>
        </p:nvSpPr>
        <p:spPr bwMode="auto">
          <a:xfrm>
            <a:off x="4702757" y="2396880"/>
            <a:ext cx="3278686" cy="134005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E06277D1-1F01-4EA4-BA15-D61351C033A8}"/>
              </a:ext>
              <a:ext uri="{C183D7F6-B498-43B3-948B-1728B52AA6E4}">
                <adec:decorative xmlns:adec="http://schemas.microsoft.com/office/drawing/2017/decorative" val="1"/>
              </a:ext>
            </a:extLst>
          </p:cNvPr>
          <p:cNvSpPr/>
          <p:nvPr/>
        </p:nvSpPr>
        <p:spPr bwMode="auto">
          <a:xfrm>
            <a:off x="8290689" y="2396880"/>
            <a:ext cx="3278686" cy="134005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2CEC01A-4819-4252-98F1-D746A3FA7E46}"/>
              </a:ext>
              <a:ext uri="{C183D7F6-B498-43B3-948B-1728B52AA6E4}">
                <adec:decorative xmlns:adec="http://schemas.microsoft.com/office/drawing/2017/decorative" val="1"/>
              </a:ext>
            </a:extLst>
          </p:cNvPr>
          <p:cNvSpPr/>
          <p:nvPr/>
        </p:nvSpPr>
        <p:spPr bwMode="auto">
          <a:xfrm>
            <a:off x="4828240" y="2710378"/>
            <a:ext cx="1460251" cy="93738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ea typeface="Segoe UI" pitchFamily="34" charset="0"/>
              <a:cs typeface="Segoe UI" pitchFamily="34" charset="0"/>
            </a:endParaRPr>
          </a:p>
        </p:txBody>
      </p:sp>
      <p:sp>
        <p:nvSpPr>
          <p:cNvPr id="42" name="Title 3">
            <a:extLst>
              <a:ext uri="{FF2B5EF4-FFF2-40B4-BE49-F238E27FC236}">
                <a16:creationId xmlns:a16="http://schemas.microsoft.com/office/drawing/2014/main" id="{BB7E3764-FD8D-42AE-85D5-C377B47086EB}"/>
              </a:ext>
            </a:extLst>
          </p:cNvPr>
          <p:cNvSpPr txBox="1">
            <a:spLocks/>
          </p:cNvSpPr>
          <p:nvPr/>
        </p:nvSpPr>
        <p:spPr>
          <a:xfrm>
            <a:off x="4828239" y="2448007"/>
            <a:ext cx="3027723" cy="2241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428">
                <a:solidFill>
                  <a:srgbClr val="FFFFFF"/>
                </a:solidFill>
                <a:latin typeface="Segoe UI"/>
              </a:rPr>
              <a:t>Pod</a:t>
            </a:r>
          </a:p>
        </p:txBody>
      </p:sp>
      <p:sp>
        <p:nvSpPr>
          <p:cNvPr id="44" name="Title 3">
            <a:extLst>
              <a:ext uri="{FF2B5EF4-FFF2-40B4-BE49-F238E27FC236}">
                <a16:creationId xmlns:a16="http://schemas.microsoft.com/office/drawing/2014/main" id="{CCABD405-A738-4333-8160-29ED1596D223}"/>
              </a:ext>
            </a:extLst>
          </p:cNvPr>
          <p:cNvSpPr txBox="1">
            <a:spLocks/>
          </p:cNvSpPr>
          <p:nvPr/>
        </p:nvSpPr>
        <p:spPr>
          <a:xfrm>
            <a:off x="8416171" y="2448007"/>
            <a:ext cx="3027723" cy="2241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428">
                <a:solidFill>
                  <a:srgbClr val="FFFFFF"/>
                </a:solidFill>
                <a:latin typeface="Segoe UI"/>
              </a:rPr>
              <a:t>Pod</a:t>
            </a:r>
          </a:p>
        </p:txBody>
      </p:sp>
      <p:grpSp>
        <p:nvGrpSpPr>
          <p:cNvPr id="45" name="Group 44">
            <a:extLst>
              <a:ext uri="{FF2B5EF4-FFF2-40B4-BE49-F238E27FC236}">
                <a16:creationId xmlns:a16="http://schemas.microsoft.com/office/drawing/2014/main" id="{0C03F8F6-3492-440D-83E3-D73EEAEBC8A4}"/>
              </a:ext>
            </a:extLst>
          </p:cNvPr>
          <p:cNvGrpSpPr/>
          <p:nvPr/>
        </p:nvGrpSpPr>
        <p:grpSpPr>
          <a:xfrm>
            <a:off x="5030798" y="3012214"/>
            <a:ext cx="1095350" cy="333709"/>
            <a:chOff x="5488755" y="2895015"/>
            <a:chExt cx="1457381" cy="444005"/>
          </a:xfrm>
        </p:grpSpPr>
        <p:sp>
          <p:nvSpPr>
            <p:cNvPr id="46" name="Rectangle: Rounded Corners 45">
              <a:extLst>
                <a:ext uri="{FF2B5EF4-FFF2-40B4-BE49-F238E27FC236}">
                  <a16:creationId xmlns:a16="http://schemas.microsoft.com/office/drawing/2014/main" id="{D1BDF7D3-77A5-4816-92DA-C2A82A2E7047}"/>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BC2FF2CB-4859-42A4-A921-FE154B689C5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548CF8AA-D8DD-49EF-A5FB-9CADD2C7CC8C}"/>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Container(s)</a:t>
              </a:r>
            </a:p>
          </p:txBody>
        </p:sp>
      </p:grpSp>
      <p:sp>
        <p:nvSpPr>
          <p:cNvPr id="49" name="Rectangle 48">
            <a:extLst>
              <a:ext uri="{FF2B5EF4-FFF2-40B4-BE49-F238E27FC236}">
                <a16:creationId xmlns:a16="http://schemas.microsoft.com/office/drawing/2014/main" id="{9BBAD622-DCD6-4EA6-8130-D29442CA862A}"/>
              </a:ext>
              <a:ext uri="{C183D7F6-B498-43B3-948B-1728B52AA6E4}">
                <adec:decorative xmlns:adec="http://schemas.microsoft.com/office/drawing/2017/decorative" val="1"/>
              </a:ext>
            </a:extLst>
          </p:cNvPr>
          <p:cNvSpPr/>
          <p:nvPr/>
        </p:nvSpPr>
        <p:spPr bwMode="auto">
          <a:xfrm>
            <a:off x="6413973" y="2710378"/>
            <a:ext cx="1435325" cy="93738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B7C64F49-3971-41D7-BDA2-710EDEDECEDC}"/>
              </a:ext>
            </a:extLst>
          </p:cNvPr>
          <p:cNvGrpSpPr/>
          <p:nvPr/>
        </p:nvGrpSpPr>
        <p:grpSpPr>
          <a:xfrm>
            <a:off x="6569013" y="3012214"/>
            <a:ext cx="1095350" cy="333709"/>
            <a:chOff x="5488755" y="2895015"/>
            <a:chExt cx="1457381" cy="444005"/>
          </a:xfrm>
        </p:grpSpPr>
        <p:sp>
          <p:nvSpPr>
            <p:cNvPr id="51" name="Rectangle: Rounded Corners 50">
              <a:extLst>
                <a:ext uri="{FF2B5EF4-FFF2-40B4-BE49-F238E27FC236}">
                  <a16:creationId xmlns:a16="http://schemas.microsoft.com/office/drawing/2014/main" id="{F36B67CB-0880-47ED-BE17-2FF4AEE161F0}"/>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E2834086-BEC7-496C-90A6-0F013950BEB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DF97DDA8-7E31-4CF8-9270-D94AD299302A}"/>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Container(s)</a:t>
              </a:r>
            </a:p>
          </p:txBody>
        </p:sp>
      </p:grpSp>
      <p:sp>
        <p:nvSpPr>
          <p:cNvPr id="54" name="Rectangle 53">
            <a:extLst>
              <a:ext uri="{FF2B5EF4-FFF2-40B4-BE49-F238E27FC236}">
                <a16:creationId xmlns:a16="http://schemas.microsoft.com/office/drawing/2014/main" id="{754126E0-4C6D-4755-A78B-3A0BA63A0FAD}"/>
              </a:ext>
              <a:ext uri="{C183D7F6-B498-43B3-948B-1728B52AA6E4}">
                <adec:decorative xmlns:adec="http://schemas.microsoft.com/office/drawing/2017/decorative" val="1"/>
              </a:ext>
            </a:extLst>
          </p:cNvPr>
          <p:cNvSpPr/>
          <p:nvPr/>
        </p:nvSpPr>
        <p:spPr bwMode="auto">
          <a:xfrm>
            <a:off x="8422836" y="2710378"/>
            <a:ext cx="1460251" cy="93738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271FD745-FF94-4984-8FB6-77AE86D1FE7A}"/>
              </a:ext>
            </a:extLst>
          </p:cNvPr>
          <p:cNvGrpSpPr/>
          <p:nvPr/>
        </p:nvGrpSpPr>
        <p:grpSpPr>
          <a:xfrm>
            <a:off x="8625394" y="3012214"/>
            <a:ext cx="1095350" cy="333709"/>
            <a:chOff x="5488755" y="2895015"/>
            <a:chExt cx="1457381" cy="444005"/>
          </a:xfrm>
        </p:grpSpPr>
        <p:sp>
          <p:nvSpPr>
            <p:cNvPr id="56" name="Rectangle: Rounded Corners 55">
              <a:extLst>
                <a:ext uri="{FF2B5EF4-FFF2-40B4-BE49-F238E27FC236}">
                  <a16:creationId xmlns:a16="http://schemas.microsoft.com/office/drawing/2014/main" id="{37717FF5-E5AC-44C6-B5C0-4710F467870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5661218-353D-4064-B895-966151DEE22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5C826E7C-8EDA-45CF-BE98-95639E70E039}"/>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Container(s)</a:t>
              </a:r>
            </a:p>
          </p:txBody>
        </p:sp>
      </p:grpSp>
      <p:sp>
        <p:nvSpPr>
          <p:cNvPr id="59" name="Rectangle 58">
            <a:extLst>
              <a:ext uri="{FF2B5EF4-FFF2-40B4-BE49-F238E27FC236}">
                <a16:creationId xmlns:a16="http://schemas.microsoft.com/office/drawing/2014/main" id="{FF2984D1-28E5-4F19-8E54-8661514C6BC1}"/>
              </a:ext>
              <a:ext uri="{C183D7F6-B498-43B3-948B-1728B52AA6E4}">
                <adec:decorative xmlns:adec="http://schemas.microsoft.com/office/drawing/2017/decorative" val="1"/>
              </a:ext>
            </a:extLst>
          </p:cNvPr>
          <p:cNvSpPr/>
          <p:nvPr/>
        </p:nvSpPr>
        <p:spPr bwMode="auto">
          <a:xfrm>
            <a:off x="10008569" y="2710378"/>
            <a:ext cx="1435325" cy="93738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95806C51-E40A-4E4C-B0ED-039614591BE0}"/>
              </a:ext>
            </a:extLst>
          </p:cNvPr>
          <p:cNvGrpSpPr/>
          <p:nvPr/>
        </p:nvGrpSpPr>
        <p:grpSpPr>
          <a:xfrm>
            <a:off x="10163609" y="3012214"/>
            <a:ext cx="1095350" cy="333709"/>
            <a:chOff x="5488755" y="2895015"/>
            <a:chExt cx="1457381" cy="444005"/>
          </a:xfrm>
        </p:grpSpPr>
        <p:sp>
          <p:nvSpPr>
            <p:cNvPr id="64" name="Rectangle: Rounded Corners 63">
              <a:extLst>
                <a:ext uri="{FF2B5EF4-FFF2-40B4-BE49-F238E27FC236}">
                  <a16:creationId xmlns:a16="http://schemas.microsoft.com/office/drawing/2014/main" id="{08C71053-2DA2-4D3D-B2B9-D635C0024672}"/>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775CB31-E9EE-4738-B474-6F8A9C6766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7B06F89B-97DE-4147-8A21-7A993624E96F}"/>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Container(s)</a:t>
              </a:r>
            </a:p>
          </p:txBody>
        </p:sp>
      </p:grpSp>
      <p:sp>
        <p:nvSpPr>
          <p:cNvPr id="5" name="Title 3">
            <a:extLst>
              <a:ext uri="{FF2B5EF4-FFF2-40B4-BE49-F238E27FC236}">
                <a16:creationId xmlns:a16="http://schemas.microsoft.com/office/drawing/2014/main" id="{5F417802-4E3C-4841-87B6-882C17A175EC}"/>
              </a:ext>
            </a:extLst>
          </p:cNvPr>
          <p:cNvSpPr txBox="1">
            <a:spLocks/>
          </p:cNvSpPr>
          <p:nvPr/>
        </p:nvSpPr>
        <p:spPr>
          <a:xfrm>
            <a:off x="6413972" y="2453806"/>
            <a:ext cx="340586" cy="2241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428">
                <a:solidFill>
                  <a:srgbClr val="FFFFFF"/>
                </a:solidFill>
                <a:latin typeface="Segoe UI"/>
              </a:rPr>
              <a:t>Pod</a:t>
            </a:r>
          </a:p>
        </p:txBody>
      </p:sp>
      <p:sp>
        <p:nvSpPr>
          <p:cNvPr id="8" name="Title 3">
            <a:extLst>
              <a:ext uri="{FF2B5EF4-FFF2-40B4-BE49-F238E27FC236}">
                <a16:creationId xmlns:a16="http://schemas.microsoft.com/office/drawing/2014/main" id="{76AF2FA5-E3CA-4B55-8B9C-F900F70A9AC8}"/>
              </a:ext>
            </a:extLst>
          </p:cNvPr>
          <p:cNvSpPr txBox="1">
            <a:spLocks/>
          </p:cNvSpPr>
          <p:nvPr/>
        </p:nvSpPr>
        <p:spPr>
          <a:xfrm>
            <a:off x="9993316" y="2459605"/>
            <a:ext cx="340586" cy="2241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428">
                <a:solidFill>
                  <a:srgbClr val="FFFFFF"/>
                </a:solidFill>
                <a:latin typeface="Segoe UI"/>
              </a:rPr>
              <a:t>Pod</a:t>
            </a:r>
          </a:p>
        </p:txBody>
      </p:sp>
    </p:spTree>
    <p:extLst>
      <p:ext uri="{BB962C8B-B14F-4D97-AF65-F5344CB8AC3E}">
        <p14:creationId xmlns:p14="http://schemas.microsoft.com/office/powerpoint/2010/main" val="25369624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70469FC-5C42-4215-8A2A-587EA9871FA9}"/>
              </a:ext>
            </a:extLst>
          </p:cNvPr>
          <p:cNvSpPr txBox="1">
            <a:spLocks noGrp="1"/>
          </p:cNvSpPr>
          <p:nvPr>
            <p:ph type="title" idx="4294967295"/>
          </p:nvPr>
        </p:nvSpPr>
        <p:spPr>
          <a:xfrm>
            <a:off x="609664" y="2070833"/>
            <a:ext cx="4300338" cy="4185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ts val="3199"/>
              </a:lnSpc>
              <a:defRPr/>
            </a:pPr>
            <a:r>
              <a:rPr lang="en-US" sz="2856">
                <a:latin typeface="Segoe UI Semibold"/>
              </a:rPr>
              <a:t>Secrets management</a:t>
            </a:r>
          </a:p>
        </p:txBody>
      </p:sp>
      <p:sp>
        <p:nvSpPr>
          <p:cNvPr id="7" name="Content Placeholder 3">
            <a:extLst>
              <a:ext uri="{FF2B5EF4-FFF2-40B4-BE49-F238E27FC236}">
                <a16:creationId xmlns:a16="http://schemas.microsoft.com/office/drawing/2014/main" id="{3E60EB92-8D58-47C0-813F-772CBFB76119}"/>
              </a:ext>
            </a:extLst>
          </p:cNvPr>
          <p:cNvSpPr txBox="1">
            <a:spLocks/>
          </p:cNvSpPr>
          <p:nvPr/>
        </p:nvSpPr>
        <p:spPr>
          <a:xfrm>
            <a:off x="609665" y="2624566"/>
            <a:ext cx="4300337" cy="18835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Aft>
                <a:spcPts val="1199"/>
              </a:spcAft>
              <a:buClr>
                <a:srgbClr val="0F78D4"/>
              </a:buClr>
              <a:buSzTx/>
              <a:buNone/>
              <a:defRPr/>
            </a:pPr>
            <a:r>
              <a:rPr lang="en-US" sz="2448">
                <a:solidFill>
                  <a:srgbClr val="FFFFFF"/>
                </a:solidFill>
                <a:latin typeface="Segoe UI"/>
              </a:rPr>
              <a:t>Securely store sensitive configuration elements that are then available to containers through environment variables, scale rules, and </a:t>
            </a:r>
            <a:r>
              <a:rPr lang="en-US" sz="2448" err="1">
                <a:solidFill>
                  <a:srgbClr val="FFFFFF"/>
                </a:solidFill>
                <a:latin typeface="Segoe UI"/>
              </a:rPr>
              <a:t>Dapr</a:t>
            </a:r>
            <a:endParaRPr lang="en-US" sz="2448">
              <a:solidFill>
                <a:srgbClr val="FFFFFF"/>
              </a:solidFill>
              <a:latin typeface="Segoe UI"/>
            </a:endParaRPr>
          </a:p>
        </p:txBody>
      </p:sp>
      <p:sp>
        <p:nvSpPr>
          <p:cNvPr id="3" name="Rectangle 2">
            <a:extLst>
              <a:ext uri="{FF2B5EF4-FFF2-40B4-BE49-F238E27FC236}">
                <a16:creationId xmlns:a16="http://schemas.microsoft.com/office/drawing/2014/main" id="{EC527E3D-5C11-480F-833C-FEC6F5F5C4BC}"/>
              </a:ext>
              <a:ext uri="{C183D7F6-B498-43B3-948B-1728B52AA6E4}">
                <adec:decorative xmlns:adec="http://schemas.microsoft.com/office/drawing/2017/decorative" val="1"/>
              </a:ext>
            </a:extLst>
          </p:cNvPr>
          <p:cNvSpPr/>
          <p:nvPr/>
        </p:nvSpPr>
        <p:spPr bwMode="auto">
          <a:xfrm>
            <a:off x="5432972" y="-1"/>
            <a:ext cx="7002620" cy="6994525"/>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11" name="Rectangle 10" descr="Box highlighting code reading &quot;name:&quot; &quot;ConnectionString&quot;, &quot;secretref&quot;: &quot;queue-connection-string&quot;">
            <a:extLst>
              <a:ext uri="{FF2B5EF4-FFF2-40B4-BE49-F238E27FC236}">
                <a16:creationId xmlns:a16="http://schemas.microsoft.com/office/drawing/2014/main" id="{300EA9C0-0DF5-4F5C-8F69-C6BA31D5CD31}"/>
              </a:ext>
              <a:ext uri="{C183D7F6-B498-43B3-948B-1728B52AA6E4}">
                <adec:decorative xmlns:adec="http://schemas.microsoft.com/office/drawing/2017/decorative" val="0"/>
              </a:ext>
            </a:extLst>
          </p:cNvPr>
          <p:cNvSpPr/>
          <p:nvPr/>
        </p:nvSpPr>
        <p:spPr bwMode="auto">
          <a:xfrm>
            <a:off x="7790156" y="3825837"/>
            <a:ext cx="4041281" cy="651062"/>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FD41042-FEE6-4951-84EE-B3297C5DB89E}"/>
              </a:ext>
            </a:extLst>
          </p:cNvPr>
          <p:cNvSpPr txBox="1"/>
          <p:nvPr/>
        </p:nvSpPr>
        <p:spPr>
          <a:xfrm>
            <a:off x="5795911" y="1472584"/>
            <a:ext cx="6082450" cy="4047647"/>
          </a:xfrm>
          <a:prstGeom prst="rect">
            <a:avLst/>
          </a:prstGeom>
          <a:noFill/>
        </p:spPr>
        <p:txBody>
          <a:bodyPr wrap="square">
            <a:spAutoFit/>
          </a:bodyPr>
          <a:lstStyle/>
          <a:p>
            <a:pPr defTabSz="932597">
              <a:defRPr/>
            </a:pPr>
            <a:r>
              <a:rPr lang="en-US" sz="1428">
                <a:solidFill>
                  <a:srgbClr val="CE9178"/>
                </a:solidFill>
                <a:latin typeface="Consolas" panose="020B0609020204030204" pitchFamily="49" charset="0"/>
              </a:rPr>
              <a:t>"template"</a:t>
            </a:r>
            <a:r>
              <a:rPr lang="en-US" sz="1428">
                <a:solidFill>
                  <a:srgbClr val="D4D4D4"/>
                </a:solidFill>
                <a:latin typeface="Consolas" panose="020B0609020204030204" pitchFamily="49" charset="0"/>
              </a:rPr>
              <a:t>: {</a:t>
            </a:r>
          </a:p>
          <a:p>
            <a:pPr defTabSz="932597">
              <a:defRPr/>
            </a:pPr>
            <a:r>
              <a:rPr lang="en-US" sz="1428">
                <a:solidFill>
                  <a:srgbClr val="D4D4D4"/>
                </a:solidFill>
                <a:latin typeface="Consolas" panose="020B0609020204030204" pitchFamily="49" charset="0"/>
              </a:rPr>
              <a:t>    </a:t>
            </a:r>
            <a:r>
              <a:rPr lang="en-US" sz="1428">
                <a:solidFill>
                  <a:srgbClr val="9CDCFE"/>
                </a:solidFill>
                <a:latin typeface="Consolas" panose="020B0609020204030204" pitchFamily="49" charset="0"/>
              </a:rPr>
              <a:t>"containers"</a:t>
            </a:r>
            <a:r>
              <a:rPr lang="en-US" sz="1428">
                <a:solidFill>
                  <a:srgbClr val="D4D4D4"/>
                </a:solidFill>
                <a:latin typeface="Consolas" panose="020B0609020204030204" pitchFamily="49" charset="0"/>
              </a:rPr>
              <a:t>: [</a:t>
            </a:r>
          </a:p>
          <a:p>
            <a:pPr defTabSz="932597">
              <a:defRPr/>
            </a:pPr>
            <a:r>
              <a:rPr lang="en-US" sz="1428">
                <a:solidFill>
                  <a:srgbClr val="D4D4D4"/>
                </a:solidFill>
                <a:latin typeface="Consolas" panose="020B0609020204030204" pitchFamily="49" charset="0"/>
              </a:rPr>
              <a:t>        {</a:t>
            </a:r>
          </a:p>
          <a:p>
            <a:pPr defTabSz="932597">
              <a:defRPr/>
            </a:pPr>
            <a:r>
              <a:rPr lang="en-US" sz="1428">
                <a:solidFill>
                  <a:srgbClr val="D4D4D4"/>
                </a:solidFill>
                <a:latin typeface="Consolas" panose="020B0609020204030204" pitchFamily="49" charset="0"/>
              </a:rPr>
              <a:t>            </a:t>
            </a:r>
            <a:r>
              <a:rPr lang="en-US" sz="1428">
                <a:solidFill>
                  <a:srgbClr val="9CDCFE"/>
                </a:solidFill>
                <a:latin typeface="Consolas" panose="020B0609020204030204" pitchFamily="49" charset="0"/>
              </a:rPr>
              <a:t>"image"</a:t>
            </a:r>
            <a:r>
              <a:rPr lang="en-US" sz="1428">
                <a:solidFill>
                  <a:srgbClr val="D4D4D4"/>
                </a:solidFill>
                <a:latin typeface="Consolas" panose="020B0609020204030204" pitchFamily="49" charset="0"/>
              </a:rPr>
              <a:t>: </a:t>
            </a:r>
            <a:r>
              <a:rPr lang="en-US" sz="1428">
                <a:solidFill>
                  <a:srgbClr val="CE9178"/>
                </a:solidFill>
                <a:latin typeface="Consolas" panose="020B0609020204030204" pitchFamily="49" charset="0"/>
              </a:rPr>
              <a:t>"</a:t>
            </a:r>
            <a:r>
              <a:rPr lang="en-US" sz="1428" err="1">
                <a:solidFill>
                  <a:srgbClr val="CE9178"/>
                </a:solidFill>
                <a:latin typeface="Consolas" panose="020B0609020204030204" pitchFamily="49" charset="0"/>
              </a:rPr>
              <a:t>myregistry</a:t>
            </a:r>
            <a:r>
              <a:rPr lang="en-US" sz="1428">
                <a:solidFill>
                  <a:srgbClr val="CE9178"/>
                </a:solidFill>
                <a:latin typeface="Consolas" panose="020B0609020204030204" pitchFamily="49" charset="0"/>
              </a:rPr>
              <a:t>/myQueueApp:v1"</a:t>
            </a:r>
            <a:r>
              <a:rPr lang="en-US" sz="1428">
                <a:solidFill>
                  <a:srgbClr val="D4D4D4"/>
                </a:solidFill>
                <a:latin typeface="Consolas" panose="020B0609020204030204" pitchFamily="49" charset="0"/>
              </a:rPr>
              <a:t>,</a:t>
            </a:r>
          </a:p>
          <a:p>
            <a:pPr defTabSz="932597">
              <a:defRPr/>
            </a:pPr>
            <a:r>
              <a:rPr lang="en-US" sz="1428">
                <a:solidFill>
                  <a:srgbClr val="D4D4D4"/>
                </a:solidFill>
                <a:latin typeface="Consolas" panose="020B0609020204030204" pitchFamily="49" charset="0"/>
              </a:rPr>
              <a:t>            </a:t>
            </a:r>
            <a:r>
              <a:rPr lang="en-US" sz="1428">
                <a:solidFill>
                  <a:srgbClr val="9CDCFE"/>
                </a:solidFill>
                <a:latin typeface="Consolas" panose="020B0609020204030204" pitchFamily="49" charset="0"/>
              </a:rPr>
              <a:t>"name"</a:t>
            </a:r>
            <a:r>
              <a:rPr lang="en-US" sz="1428">
                <a:solidFill>
                  <a:srgbClr val="D4D4D4"/>
                </a:solidFill>
                <a:latin typeface="Consolas" panose="020B0609020204030204" pitchFamily="49" charset="0"/>
              </a:rPr>
              <a:t>: </a:t>
            </a:r>
            <a:r>
              <a:rPr lang="en-US" sz="1428">
                <a:solidFill>
                  <a:srgbClr val="CE9178"/>
                </a:solidFill>
                <a:latin typeface="Consolas" panose="020B0609020204030204" pitchFamily="49" charset="0"/>
              </a:rPr>
              <a:t>"</a:t>
            </a:r>
            <a:r>
              <a:rPr lang="en-US" sz="1428" err="1">
                <a:solidFill>
                  <a:srgbClr val="CE9178"/>
                </a:solidFill>
                <a:latin typeface="Consolas" panose="020B0609020204030204" pitchFamily="49" charset="0"/>
              </a:rPr>
              <a:t>myQueueApp</a:t>
            </a:r>
            <a:r>
              <a:rPr lang="en-US" sz="1428">
                <a:solidFill>
                  <a:srgbClr val="CE9178"/>
                </a:solidFill>
                <a:latin typeface="Consolas" panose="020B0609020204030204" pitchFamily="49" charset="0"/>
              </a:rPr>
              <a:t>"</a:t>
            </a:r>
            <a:r>
              <a:rPr lang="en-US" sz="1428">
                <a:solidFill>
                  <a:srgbClr val="D4D4D4"/>
                </a:solidFill>
                <a:latin typeface="Consolas" panose="020B0609020204030204" pitchFamily="49" charset="0"/>
              </a:rPr>
              <a:t>,</a:t>
            </a:r>
          </a:p>
          <a:p>
            <a:pPr defTabSz="932597">
              <a:defRPr/>
            </a:pPr>
            <a:r>
              <a:rPr lang="en-US" sz="1428">
                <a:solidFill>
                  <a:srgbClr val="D4D4D4"/>
                </a:solidFill>
                <a:latin typeface="Consolas" panose="020B0609020204030204" pitchFamily="49" charset="0"/>
              </a:rPr>
              <a:t>            </a:t>
            </a:r>
            <a:r>
              <a:rPr lang="en-US" sz="1428">
                <a:solidFill>
                  <a:srgbClr val="9CDCFE"/>
                </a:solidFill>
                <a:latin typeface="Consolas" panose="020B0609020204030204" pitchFamily="49" charset="0"/>
              </a:rPr>
              <a:t>"env"</a:t>
            </a:r>
            <a:r>
              <a:rPr lang="en-US" sz="1428">
                <a:solidFill>
                  <a:srgbClr val="D4D4D4"/>
                </a:solidFill>
                <a:latin typeface="Consolas" panose="020B0609020204030204" pitchFamily="49" charset="0"/>
              </a:rPr>
              <a:t>: [</a:t>
            </a:r>
          </a:p>
          <a:p>
            <a:pPr defTabSz="932597">
              <a:defRPr/>
            </a:pPr>
            <a:r>
              <a:rPr lang="en-US" sz="1428">
                <a:solidFill>
                  <a:srgbClr val="D4D4D4"/>
                </a:solidFill>
                <a:latin typeface="Consolas" panose="020B0609020204030204" pitchFamily="49" charset="0"/>
              </a:rPr>
              <a:t>                {</a:t>
            </a:r>
          </a:p>
          <a:p>
            <a:pPr defTabSz="932597">
              <a:defRPr/>
            </a:pPr>
            <a:r>
              <a:rPr lang="en-US" sz="1428">
                <a:solidFill>
                  <a:srgbClr val="D4D4D4"/>
                </a:solidFill>
                <a:latin typeface="Consolas" panose="020B0609020204030204" pitchFamily="49" charset="0"/>
              </a:rPr>
              <a:t>                    </a:t>
            </a:r>
            <a:r>
              <a:rPr lang="en-US" sz="1428">
                <a:solidFill>
                  <a:srgbClr val="9CDCFE"/>
                </a:solidFill>
                <a:latin typeface="Consolas" panose="020B0609020204030204" pitchFamily="49" charset="0"/>
              </a:rPr>
              <a:t>"name"</a:t>
            </a:r>
            <a:r>
              <a:rPr lang="en-US" sz="1428">
                <a:solidFill>
                  <a:srgbClr val="D4D4D4"/>
                </a:solidFill>
                <a:latin typeface="Consolas" panose="020B0609020204030204" pitchFamily="49" charset="0"/>
              </a:rPr>
              <a:t>: </a:t>
            </a:r>
            <a:r>
              <a:rPr lang="en-US" sz="1428">
                <a:solidFill>
                  <a:srgbClr val="CE9178"/>
                </a:solidFill>
                <a:latin typeface="Consolas" panose="020B0609020204030204" pitchFamily="49" charset="0"/>
              </a:rPr>
              <a:t>"</a:t>
            </a:r>
            <a:r>
              <a:rPr lang="en-US" sz="1428" err="1">
                <a:solidFill>
                  <a:srgbClr val="CE9178"/>
                </a:solidFill>
                <a:latin typeface="Consolas" panose="020B0609020204030204" pitchFamily="49" charset="0"/>
              </a:rPr>
              <a:t>QueueName</a:t>
            </a:r>
            <a:r>
              <a:rPr lang="en-US" sz="1428">
                <a:solidFill>
                  <a:srgbClr val="CE9178"/>
                </a:solidFill>
                <a:latin typeface="Consolas" panose="020B0609020204030204" pitchFamily="49" charset="0"/>
              </a:rPr>
              <a:t>"</a:t>
            </a:r>
            <a:r>
              <a:rPr lang="en-US" sz="1428">
                <a:solidFill>
                  <a:srgbClr val="D4D4D4"/>
                </a:solidFill>
                <a:latin typeface="Consolas" panose="020B0609020204030204" pitchFamily="49" charset="0"/>
              </a:rPr>
              <a:t>,</a:t>
            </a:r>
          </a:p>
          <a:p>
            <a:pPr defTabSz="932597">
              <a:defRPr/>
            </a:pPr>
            <a:r>
              <a:rPr lang="en-US" sz="1428">
                <a:solidFill>
                  <a:srgbClr val="D4D4D4"/>
                </a:solidFill>
                <a:latin typeface="Consolas" panose="020B0609020204030204" pitchFamily="49" charset="0"/>
              </a:rPr>
              <a:t>                    </a:t>
            </a:r>
            <a:r>
              <a:rPr lang="en-US" sz="1428">
                <a:solidFill>
                  <a:srgbClr val="9CDCFE"/>
                </a:solidFill>
                <a:latin typeface="Consolas" panose="020B0609020204030204" pitchFamily="49" charset="0"/>
              </a:rPr>
              <a:t>"value"</a:t>
            </a:r>
            <a:r>
              <a:rPr lang="en-US" sz="1428">
                <a:solidFill>
                  <a:srgbClr val="D4D4D4"/>
                </a:solidFill>
                <a:latin typeface="Consolas" panose="020B0609020204030204" pitchFamily="49" charset="0"/>
              </a:rPr>
              <a:t>: </a:t>
            </a:r>
            <a:r>
              <a:rPr lang="en-US" sz="1428">
                <a:solidFill>
                  <a:srgbClr val="CE9178"/>
                </a:solidFill>
                <a:latin typeface="Consolas" panose="020B0609020204030204" pitchFamily="49" charset="0"/>
              </a:rPr>
              <a:t>"</a:t>
            </a:r>
            <a:r>
              <a:rPr lang="en-US" sz="1428" err="1">
                <a:solidFill>
                  <a:srgbClr val="CE9178"/>
                </a:solidFill>
                <a:latin typeface="Consolas" panose="020B0609020204030204" pitchFamily="49" charset="0"/>
              </a:rPr>
              <a:t>myqueue</a:t>
            </a:r>
            <a:r>
              <a:rPr lang="en-US" sz="1428">
                <a:solidFill>
                  <a:srgbClr val="CE9178"/>
                </a:solidFill>
                <a:latin typeface="Consolas" panose="020B0609020204030204" pitchFamily="49" charset="0"/>
              </a:rPr>
              <a:t>"</a:t>
            </a:r>
            <a:endParaRPr lang="en-US" sz="1428">
              <a:solidFill>
                <a:srgbClr val="D4D4D4"/>
              </a:solidFill>
              <a:latin typeface="Consolas" panose="020B0609020204030204" pitchFamily="49" charset="0"/>
            </a:endParaRPr>
          </a:p>
          <a:p>
            <a:pPr defTabSz="932597">
              <a:defRPr/>
            </a:pPr>
            <a:r>
              <a:rPr lang="en-US" sz="1428">
                <a:solidFill>
                  <a:srgbClr val="D4D4D4"/>
                </a:solidFill>
                <a:latin typeface="Consolas" panose="020B0609020204030204" pitchFamily="49" charset="0"/>
              </a:rPr>
              <a:t>                },</a:t>
            </a:r>
          </a:p>
          <a:p>
            <a:pPr defTabSz="932597">
              <a:defRPr/>
            </a:pPr>
            <a:r>
              <a:rPr lang="en-US" sz="1428">
                <a:solidFill>
                  <a:srgbClr val="D4D4D4"/>
                </a:solidFill>
                <a:latin typeface="Consolas" panose="020B0609020204030204" pitchFamily="49" charset="0"/>
              </a:rPr>
              <a:t>                {</a:t>
            </a:r>
          </a:p>
          <a:p>
            <a:pPr defTabSz="932597">
              <a:defRPr/>
            </a:pPr>
            <a:r>
              <a:rPr lang="en-US" sz="1428">
                <a:solidFill>
                  <a:srgbClr val="D4D4D4"/>
                </a:solidFill>
                <a:latin typeface="Consolas" panose="020B0609020204030204" pitchFamily="49" charset="0"/>
              </a:rPr>
              <a:t>                    </a:t>
            </a:r>
            <a:r>
              <a:rPr lang="en-US" sz="1428">
                <a:solidFill>
                  <a:srgbClr val="9CDCFE"/>
                </a:solidFill>
                <a:latin typeface="Consolas" panose="020B0609020204030204" pitchFamily="49" charset="0"/>
              </a:rPr>
              <a:t>"name"</a:t>
            </a:r>
            <a:r>
              <a:rPr lang="en-US" sz="1428">
                <a:solidFill>
                  <a:srgbClr val="D4D4D4"/>
                </a:solidFill>
                <a:latin typeface="Consolas" panose="020B0609020204030204" pitchFamily="49" charset="0"/>
              </a:rPr>
              <a:t>: </a:t>
            </a:r>
            <a:r>
              <a:rPr lang="en-US" sz="1428">
                <a:solidFill>
                  <a:srgbClr val="CE9178"/>
                </a:solidFill>
                <a:latin typeface="Consolas" panose="020B0609020204030204" pitchFamily="49" charset="0"/>
              </a:rPr>
              <a:t>"</a:t>
            </a:r>
            <a:r>
              <a:rPr lang="en-US" sz="1428" err="1">
                <a:solidFill>
                  <a:srgbClr val="CE9178"/>
                </a:solidFill>
                <a:latin typeface="Consolas" panose="020B0609020204030204" pitchFamily="49" charset="0"/>
              </a:rPr>
              <a:t>ConnectionString</a:t>
            </a:r>
            <a:r>
              <a:rPr lang="en-US" sz="1428">
                <a:solidFill>
                  <a:srgbClr val="CE9178"/>
                </a:solidFill>
                <a:latin typeface="Consolas" panose="020B0609020204030204" pitchFamily="49" charset="0"/>
              </a:rPr>
              <a:t>"</a:t>
            </a:r>
            <a:r>
              <a:rPr lang="en-US" sz="1428">
                <a:solidFill>
                  <a:srgbClr val="D4D4D4"/>
                </a:solidFill>
                <a:latin typeface="Consolas" panose="020B0609020204030204" pitchFamily="49" charset="0"/>
              </a:rPr>
              <a:t>,</a:t>
            </a:r>
          </a:p>
          <a:p>
            <a:pPr defTabSz="932597">
              <a:defRPr/>
            </a:pPr>
            <a:r>
              <a:rPr lang="en-US" sz="1428">
                <a:solidFill>
                  <a:srgbClr val="D4D4D4"/>
                </a:solidFill>
                <a:latin typeface="Consolas" panose="020B0609020204030204" pitchFamily="49" charset="0"/>
              </a:rPr>
              <a:t>                    </a:t>
            </a:r>
            <a:r>
              <a:rPr lang="en-US" sz="1428">
                <a:solidFill>
                  <a:srgbClr val="9CDCFE"/>
                </a:solidFill>
                <a:latin typeface="Consolas" panose="020B0609020204030204" pitchFamily="49" charset="0"/>
              </a:rPr>
              <a:t>"</a:t>
            </a:r>
            <a:r>
              <a:rPr lang="en-US" sz="1428" err="1">
                <a:solidFill>
                  <a:srgbClr val="9CDCFE"/>
                </a:solidFill>
                <a:latin typeface="Consolas" panose="020B0609020204030204" pitchFamily="49" charset="0"/>
              </a:rPr>
              <a:t>secretref</a:t>
            </a:r>
            <a:r>
              <a:rPr lang="en-US" sz="1428">
                <a:solidFill>
                  <a:srgbClr val="9CDCFE"/>
                </a:solidFill>
                <a:latin typeface="Consolas" panose="020B0609020204030204" pitchFamily="49" charset="0"/>
              </a:rPr>
              <a:t>"</a:t>
            </a:r>
            <a:r>
              <a:rPr lang="en-US" sz="1428">
                <a:solidFill>
                  <a:srgbClr val="D4D4D4"/>
                </a:solidFill>
                <a:latin typeface="Consolas" panose="020B0609020204030204" pitchFamily="49" charset="0"/>
              </a:rPr>
              <a:t>: </a:t>
            </a:r>
            <a:r>
              <a:rPr lang="en-US" sz="1428">
                <a:solidFill>
                  <a:srgbClr val="CE9178"/>
                </a:solidFill>
                <a:latin typeface="Consolas" panose="020B0609020204030204" pitchFamily="49" charset="0"/>
              </a:rPr>
              <a:t>"queue-connection-string"</a:t>
            </a:r>
            <a:endParaRPr lang="en-US" sz="1428">
              <a:solidFill>
                <a:srgbClr val="D4D4D4"/>
              </a:solidFill>
              <a:latin typeface="Consolas" panose="020B0609020204030204" pitchFamily="49" charset="0"/>
            </a:endParaRPr>
          </a:p>
          <a:p>
            <a:pPr defTabSz="932597">
              <a:defRPr/>
            </a:pPr>
            <a:r>
              <a:rPr lang="en-US" sz="1428">
                <a:solidFill>
                  <a:srgbClr val="D4D4D4"/>
                </a:solidFill>
                <a:latin typeface="Consolas" panose="020B0609020204030204" pitchFamily="49" charset="0"/>
              </a:rPr>
              <a:t>                }</a:t>
            </a:r>
          </a:p>
          <a:p>
            <a:pPr defTabSz="932597">
              <a:defRPr/>
            </a:pPr>
            <a:r>
              <a:rPr lang="en-US" sz="1428">
                <a:solidFill>
                  <a:srgbClr val="D4D4D4"/>
                </a:solidFill>
                <a:latin typeface="Consolas" panose="020B0609020204030204" pitchFamily="49" charset="0"/>
              </a:rPr>
              <a:t>            ]</a:t>
            </a:r>
          </a:p>
          <a:p>
            <a:pPr defTabSz="932597">
              <a:defRPr/>
            </a:pPr>
            <a:r>
              <a:rPr lang="en-US" sz="1428">
                <a:solidFill>
                  <a:srgbClr val="D4D4D4"/>
                </a:solidFill>
                <a:latin typeface="Consolas" panose="020B0609020204030204" pitchFamily="49" charset="0"/>
              </a:rPr>
              <a:t>        }</a:t>
            </a:r>
          </a:p>
          <a:p>
            <a:pPr defTabSz="932597">
              <a:defRPr/>
            </a:pPr>
            <a:r>
              <a:rPr lang="en-US" sz="1428">
                <a:solidFill>
                  <a:srgbClr val="D4D4D4"/>
                </a:solidFill>
                <a:latin typeface="Consolas" panose="020B0609020204030204" pitchFamily="49" charset="0"/>
              </a:rPr>
              <a:t>    ],</a:t>
            </a:r>
          </a:p>
          <a:p>
            <a:pPr defTabSz="932597">
              <a:defRPr/>
            </a:pPr>
            <a:r>
              <a:rPr lang="en-US" sz="1428">
                <a:solidFill>
                  <a:srgbClr val="D4D4D4"/>
                </a:solidFill>
                <a:latin typeface="Consolas" panose="020B0609020204030204" pitchFamily="49" charset="0"/>
              </a:rPr>
              <a:t>}</a:t>
            </a:r>
          </a:p>
        </p:txBody>
      </p:sp>
    </p:spTree>
    <p:extLst>
      <p:ext uri="{BB962C8B-B14F-4D97-AF65-F5344CB8AC3E}">
        <p14:creationId xmlns:p14="http://schemas.microsoft.com/office/powerpoint/2010/main" val="32796093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CD9C-DC14-A543-85F9-35C52EE1F302}"/>
              </a:ext>
            </a:extLst>
          </p:cNvPr>
          <p:cNvSpPr>
            <a:spLocks noGrp="1"/>
          </p:cNvSpPr>
          <p:nvPr>
            <p:ph type="title"/>
          </p:nvPr>
        </p:nvSpPr>
        <p:spPr>
          <a:xfrm>
            <a:off x="465955" y="617255"/>
            <a:ext cx="11531551" cy="410369"/>
          </a:xfrm>
        </p:spPr>
        <p:txBody>
          <a:bodyPr/>
          <a:lstStyle/>
          <a:p>
            <a:r>
              <a:rPr lang="en-US" dirty="0">
                <a:solidFill>
                  <a:schemeClr val="tx1"/>
                </a:solidFill>
              </a:rPr>
              <a:t>Managed Identity</a:t>
            </a:r>
          </a:p>
        </p:txBody>
      </p:sp>
      <p:sp>
        <p:nvSpPr>
          <p:cNvPr id="3" name="Text Placeholder 2">
            <a:extLst>
              <a:ext uri="{FF2B5EF4-FFF2-40B4-BE49-F238E27FC236}">
                <a16:creationId xmlns:a16="http://schemas.microsoft.com/office/drawing/2014/main" id="{3FE5FF84-F8D0-7B4D-851D-E27FD64F6DD6}"/>
              </a:ext>
            </a:extLst>
          </p:cNvPr>
          <p:cNvSpPr>
            <a:spLocks noGrp="1"/>
          </p:cNvSpPr>
          <p:nvPr>
            <p:ph type="body" sz="quarter" idx="10"/>
          </p:nvPr>
        </p:nvSpPr>
        <p:spPr>
          <a:xfrm>
            <a:off x="465954" y="1650211"/>
            <a:ext cx="10704927" cy="4005455"/>
          </a:xfrm>
        </p:spPr>
        <p:txBody>
          <a:bodyPr/>
          <a:lstStyle/>
          <a:p>
            <a:pPr marL="0" indent="0">
              <a:spcBef>
                <a:spcPts val="1224"/>
              </a:spcBef>
              <a:spcAft>
                <a:spcPts val="1224"/>
              </a:spcAft>
              <a:buNone/>
            </a:pPr>
            <a:r>
              <a:rPr lang="en-US" dirty="0">
                <a:solidFill>
                  <a:schemeClr val="tx1"/>
                </a:solidFill>
              </a:rPr>
              <a:t>A </a:t>
            </a:r>
            <a:r>
              <a:rPr lang="en-US" b="1" dirty="0">
                <a:solidFill>
                  <a:schemeClr val="tx1"/>
                </a:solidFill>
              </a:rPr>
              <a:t>system-assigned identity </a:t>
            </a:r>
            <a:r>
              <a:rPr lang="en-US" dirty="0">
                <a:solidFill>
                  <a:schemeClr val="tx1"/>
                </a:solidFill>
              </a:rPr>
              <a:t>is tied to your container app and is deleted when your container app is deleted. An app can only have one system-assigned identity.</a:t>
            </a:r>
          </a:p>
          <a:p>
            <a:pPr marL="0" indent="0">
              <a:spcBef>
                <a:spcPts val="1224"/>
              </a:spcBef>
              <a:spcAft>
                <a:spcPts val="1224"/>
              </a:spcAft>
              <a:buNone/>
            </a:pPr>
            <a:r>
              <a:rPr lang="en-US" dirty="0">
                <a:solidFill>
                  <a:schemeClr val="tx1"/>
                </a:solidFill>
              </a:rPr>
              <a:t>A </a:t>
            </a:r>
            <a:r>
              <a:rPr lang="en-US" b="1" dirty="0">
                <a:solidFill>
                  <a:schemeClr val="tx1"/>
                </a:solidFill>
              </a:rPr>
              <a:t>user-assigned identity </a:t>
            </a:r>
            <a:r>
              <a:rPr lang="en-US" dirty="0">
                <a:solidFill>
                  <a:schemeClr val="tx1"/>
                </a:solidFill>
              </a:rPr>
              <a:t>is a standalone Azure resource that can be assigned to your container app and other resources. A container app can have multiple user-assigned identities. The identity exists until you delete them.</a:t>
            </a:r>
          </a:p>
          <a:p>
            <a:pPr marL="0" indent="0">
              <a:spcBef>
                <a:spcPts val="1224"/>
              </a:spcBef>
              <a:spcAft>
                <a:spcPts val="1224"/>
              </a:spcAft>
              <a:buNone/>
            </a:pPr>
            <a:r>
              <a:rPr lang="en-US" b="1" dirty="0">
                <a:solidFill>
                  <a:schemeClr val="tx1"/>
                </a:solidFill>
              </a:rPr>
              <a:t>Limitations:</a:t>
            </a:r>
          </a:p>
          <a:p>
            <a:pPr marL="806836" lvl="2" indent="-349724">
              <a:spcBef>
                <a:spcPts val="612"/>
              </a:spcBef>
              <a:spcAft>
                <a:spcPts val="612"/>
              </a:spcAft>
              <a:buFont typeface="Arial" panose="020B0604020202020204" pitchFamily="34" charset="0"/>
              <a:buChar char="•"/>
            </a:pPr>
            <a:r>
              <a:rPr lang="en-US" dirty="0"/>
              <a:t>Pull an image from Azure Container Registry</a:t>
            </a:r>
          </a:p>
          <a:p>
            <a:pPr marL="806836" lvl="2" indent="-349724">
              <a:spcBef>
                <a:spcPts val="612"/>
              </a:spcBef>
              <a:spcAft>
                <a:spcPts val="612"/>
              </a:spcAft>
              <a:buFont typeface="Arial" panose="020B0604020202020204" pitchFamily="34" charset="0"/>
              <a:buChar char="•"/>
            </a:pPr>
            <a:r>
              <a:rPr lang="en-US" dirty="0"/>
              <a:t>Define scaling rules or </a:t>
            </a:r>
            <a:r>
              <a:rPr lang="en-US" dirty="0" err="1"/>
              <a:t>Dapr</a:t>
            </a:r>
            <a:r>
              <a:rPr lang="en-US" dirty="0"/>
              <a:t> configuration</a:t>
            </a:r>
          </a:p>
          <a:p>
            <a:pPr marL="806836" lvl="2" indent="-349724">
              <a:spcBef>
                <a:spcPts val="612"/>
              </a:spcBef>
              <a:spcAft>
                <a:spcPts val="612"/>
              </a:spcAft>
              <a:buFont typeface="Arial" panose="020B0604020202020204" pitchFamily="34" charset="0"/>
              <a:buChar char="•"/>
            </a:pPr>
            <a:r>
              <a:rPr lang="en-US" dirty="0"/>
              <a:t>To access resources that require a connection string or key, such as storage resources, you'll still need to include the connection string or key in the </a:t>
            </a:r>
            <a:r>
              <a:rPr lang="en-US" dirty="0" err="1"/>
              <a:t>secretRef</a:t>
            </a:r>
            <a:r>
              <a:rPr lang="en-US" dirty="0"/>
              <a:t> of the scaling rule.</a:t>
            </a:r>
          </a:p>
        </p:txBody>
      </p:sp>
    </p:spTree>
    <p:extLst>
      <p:ext uri="{BB962C8B-B14F-4D97-AF65-F5344CB8AC3E}">
        <p14:creationId xmlns:p14="http://schemas.microsoft.com/office/powerpoint/2010/main" val="27533937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BCD9C-DC14-A543-85F9-35C52EE1F302}"/>
              </a:ext>
            </a:extLst>
          </p:cNvPr>
          <p:cNvSpPr>
            <a:spLocks noGrp="1"/>
          </p:cNvSpPr>
          <p:nvPr>
            <p:ph type="title"/>
          </p:nvPr>
        </p:nvSpPr>
        <p:spPr/>
        <p:txBody>
          <a:bodyPr/>
          <a:lstStyle/>
          <a:p>
            <a:r>
              <a:rPr lang="en-US" dirty="0">
                <a:solidFill>
                  <a:schemeClr val="tx1"/>
                </a:solidFill>
              </a:rPr>
              <a:t>Observability</a:t>
            </a:r>
          </a:p>
        </p:txBody>
      </p:sp>
      <p:sp>
        <p:nvSpPr>
          <p:cNvPr id="3" name="Text Placeholder 2">
            <a:extLst>
              <a:ext uri="{FF2B5EF4-FFF2-40B4-BE49-F238E27FC236}">
                <a16:creationId xmlns:a16="http://schemas.microsoft.com/office/drawing/2014/main" id="{3FE5FF84-F8D0-7B4D-851D-E27FD64F6DD6}"/>
              </a:ext>
            </a:extLst>
          </p:cNvPr>
          <p:cNvSpPr>
            <a:spLocks noGrp="1"/>
          </p:cNvSpPr>
          <p:nvPr>
            <p:ph type="body" sz="quarter" idx="10"/>
          </p:nvPr>
        </p:nvSpPr>
        <p:spPr>
          <a:xfrm>
            <a:off x="465955" y="1960859"/>
            <a:ext cx="11238682" cy="3908121"/>
          </a:xfrm>
        </p:spPr>
        <p:txBody>
          <a:bodyPr/>
          <a:lstStyle/>
          <a:p>
            <a:pPr fontAlgn="base">
              <a:spcAft>
                <a:spcPts val="612"/>
              </a:spcAft>
            </a:pPr>
            <a:r>
              <a:rPr lang="en-US" dirty="0">
                <a:solidFill>
                  <a:schemeClr val="tx1"/>
                </a:solidFill>
              </a:rPr>
              <a:t>Log Analytics – stderr/</a:t>
            </a:r>
            <a:r>
              <a:rPr lang="en-US" dirty="0" err="1">
                <a:solidFill>
                  <a:schemeClr val="tx1"/>
                </a:solidFill>
              </a:rPr>
              <a:t>stdout</a:t>
            </a:r>
            <a:r>
              <a:rPr lang="en-US" dirty="0">
                <a:solidFill>
                  <a:schemeClr val="tx1"/>
                </a:solidFill>
              </a:rPr>
              <a:t>, small delay​</a:t>
            </a:r>
          </a:p>
          <a:p>
            <a:pPr fontAlgn="base">
              <a:spcAft>
                <a:spcPts val="612"/>
              </a:spcAft>
            </a:pPr>
            <a:r>
              <a:rPr lang="en-US" dirty="0">
                <a:solidFill>
                  <a:schemeClr val="tx1"/>
                </a:solidFill>
              </a:rPr>
              <a:t>Metrics – CPU, Memory, Bytes in/out, Requests​</a:t>
            </a:r>
          </a:p>
          <a:p>
            <a:pPr fontAlgn="base">
              <a:spcAft>
                <a:spcPts val="612"/>
              </a:spcAft>
            </a:pPr>
            <a:r>
              <a:rPr lang="en-US" dirty="0">
                <a:solidFill>
                  <a:schemeClr val="tx1"/>
                </a:solidFill>
              </a:rPr>
              <a:t>Alerts – based on metrics, log search, admin signals (e.g., create, update, delete container app)​</a:t>
            </a:r>
          </a:p>
          <a:p>
            <a:pPr fontAlgn="base">
              <a:spcAft>
                <a:spcPts val="612"/>
              </a:spcAft>
            </a:pPr>
            <a:r>
              <a:rPr lang="en-US" sz="2000" dirty="0">
                <a:solidFill>
                  <a:srgbClr val="FFFFFF"/>
                </a:solidFill>
                <a:latin typeface="Segoe UI"/>
              </a:rPr>
              <a:t>Streaming Logs – stderr/</a:t>
            </a:r>
            <a:r>
              <a:rPr lang="en-US" sz="2000" dirty="0" err="1">
                <a:solidFill>
                  <a:srgbClr val="FFFFFF"/>
                </a:solidFill>
                <a:latin typeface="Segoe UI"/>
              </a:rPr>
              <a:t>stdout</a:t>
            </a:r>
            <a:r>
              <a:rPr lang="en-US" sz="2000" dirty="0">
                <a:solidFill>
                  <a:srgbClr val="FFFFFF"/>
                </a:solidFill>
                <a:latin typeface="Segoe UI"/>
              </a:rPr>
              <a:t>, real-time​:</a:t>
            </a:r>
          </a:p>
          <a:p>
            <a:pPr lvl="1" fontAlgn="base">
              <a:spcAft>
                <a:spcPts val="612"/>
              </a:spcAft>
            </a:pPr>
            <a:r>
              <a:rPr lang="en-US" dirty="0">
                <a:solidFill>
                  <a:srgbClr val="FFFFFF"/>
                </a:solidFill>
                <a:latin typeface="Segoe UI"/>
              </a:rPr>
              <a:t>	</a:t>
            </a:r>
            <a:r>
              <a:rPr lang="en-US" b="1" dirty="0" err="1">
                <a:solidFill>
                  <a:srgbClr val="FFFFFF"/>
                </a:solidFill>
                <a:latin typeface="Segoe UI"/>
              </a:rPr>
              <a:t>az</a:t>
            </a:r>
            <a:r>
              <a:rPr lang="en-US" b="1" dirty="0">
                <a:solidFill>
                  <a:srgbClr val="FFFFFF"/>
                </a:solidFill>
                <a:latin typeface="Segoe UI"/>
              </a:rPr>
              <a:t> </a:t>
            </a:r>
            <a:r>
              <a:rPr lang="en-US" b="1" dirty="0" err="1">
                <a:solidFill>
                  <a:srgbClr val="FFFFFF"/>
                </a:solidFill>
                <a:latin typeface="Segoe UI"/>
              </a:rPr>
              <a:t>containerapp</a:t>
            </a:r>
            <a:r>
              <a:rPr lang="en-US" b="1" dirty="0">
                <a:solidFill>
                  <a:srgbClr val="FFFFFF"/>
                </a:solidFill>
                <a:latin typeface="Segoe UI"/>
              </a:rPr>
              <a:t> logs show -n </a:t>
            </a:r>
            <a:r>
              <a:rPr lang="en-US" b="1" dirty="0" err="1">
                <a:solidFill>
                  <a:srgbClr val="FFFFFF"/>
                </a:solidFill>
                <a:latin typeface="Segoe UI"/>
              </a:rPr>
              <a:t>MyContainerapp</a:t>
            </a:r>
            <a:r>
              <a:rPr lang="en-US" b="1" dirty="0">
                <a:solidFill>
                  <a:srgbClr val="FFFFFF"/>
                </a:solidFill>
                <a:latin typeface="Segoe UI"/>
              </a:rPr>
              <a:t> -g </a:t>
            </a:r>
            <a:r>
              <a:rPr lang="en-US" b="1" dirty="0" err="1">
                <a:solidFill>
                  <a:srgbClr val="FFFFFF"/>
                </a:solidFill>
                <a:latin typeface="Segoe UI"/>
              </a:rPr>
              <a:t>MyResourceGroup</a:t>
            </a:r>
            <a:endParaRPr lang="en-US" b="1" dirty="0">
              <a:solidFill>
                <a:srgbClr val="FFFFFF"/>
              </a:solidFill>
              <a:latin typeface="Segoe UI"/>
            </a:endParaRPr>
          </a:p>
          <a:p>
            <a:pPr fontAlgn="base">
              <a:spcAft>
                <a:spcPts val="612"/>
              </a:spcAft>
            </a:pPr>
            <a:r>
              <a:rPr lang="en-US" sz="2000" dirty="0">
                <a:solidFill>
                  <a:srgbClr val="FFFFFF"/>
                </a:solidFill>
                <a:latin typeface="Segoe UI"/>
              </a:rPr>
              <a:t>Connect to Console – connect to run shell commands</a:t>
            </a:r>
          </a:p>
          <a:p>
            <a:pPr lvl="1" fontAlgn="base">
              <a:spcAft>
                <a:spcPts val="612"/>
              </a:spcAft>
            </a:pPr>
            <a:r>
              <a:rPr lang="en-US" dirty="0">
                <a:solidFill>
                  <a:srgbClr val="FFFFFF"/>
                </a:solidFill>
                <a:latin typeface="Segoe UI"/>
              </a:rPr>
              <a:t>	</a:t>
            </a:r>
            <a:r>
              <a:rPr lang="en-US" b="1" dirty="0" err="1">
                <a:solidFill>
                  <a:srgbClr val="FFFFFF"/>
                </a:solidFill>
                <a:latin typeface="Segoe UI"/>
              </a:rPr>
              <a:t>az</a:t>
            </a:r>
            <a:r>
              <a:rPr lang="en-US" b="1" dirty="0">
                <a:solidFill>
                  <a:srgbClr val="FFFFFF"/>
                </a:solidFill>
                <a:latin typeface="Segoe UI"/>
              </a:rPr>
              <a:t> </a:t>
            </a:r>
            <a:r>
              <a:rPr lang="en-US" b="1" dirty="0" err="1">
                <a:solidFill>
                  <a:srgbClr val="FFFFFF"/>
                </a:solidFill>
                <a:latin typeface="Segoe UI"/>
              </a:rPr>
              <a:t>containerapp</a:t>
            </a:r>
            <a:r>
              <a:rPr lang="en-US" b="1" dirty="0">
                <a:solidFill>
                  <a:srgbClr val="FFFFFF"/>
                </a:solidFill>
                <a:latin typeface="Segoe UI"/>
              </a:rPr>
              <a:t> exec -n </a:t>
            </a:r>
            <a:r>
              <a:rPr lang="en-US" b="1" dirty="0" err="1">
                <a:solidFill>
                  <a:srgbClr val="FFFFFF"/>
                </a:solidFill>
                <a:latin typeface="Segoe UI"/>
              </a:rPr>
              <a:t>MyContainerapp</a:t>
            </a:r>
            <a:r>
              <a:rPr lang="en-US" b="1" dirty="0">
                <a:solidFill>
                  <a:srgbClr val="FFFFFF"/>
                </a:solidFill>
                <a:latin typeface="Segoe UI"/>
              </a:rPr>
              <a:t> -g </a:t>
            </a:r>
            <a:r>
              <a:rPr lang="en-US" b="1" dirty="0" err="1">
                <a:solidFill>
                  <a:srgbClr val="FFFFFF"/>
                </a:solidFill>
                <a:latin typeface="Segoe UI"/>
              </a:rPr>
              <a:t>MyResourceGroup</a:t>
            </a:r>
            <a:r>
              <a:rPr lang="en-US" b="1" dirty="0">
                <a:solidFill>
                  <a:srgbClr val="FFFFFF"/>
                </a:solidFill>
                <a:latin typeface="Segoe UI"/>
              </a:rPr>
              <a:t> --command bash</a:t>
            </a:r>
          </a:p>
          <a:p>
            <a:pPr fontAlgn="base">
              <a:spcAft>
                <a:spcPts val="612"/>
              </a:spcAft>
            </a:pPr>
            <a:endParaRPr lang="en-US" sz="2000" dirty="0">
              <a:solidFill>
                <a:srgbClr val="FFFFFF"/>
              </a:solidFill>
              <a:latin typeface="Segoe UI"/>
            </a:endParaRPr>
          </a:p>
          <a:p>
            <a:pPr marL="0" indent="0" fontAlgn="base">
              <a:spcAft>
                <a:spcPts val="612"/>
              </a:spcAft>
              <a:buNone/>
            </a:pPr>
            <a:endParaRPr lang="en-US" dirty="0">
              <a:solidFill>
                <a:schemeClr val="tx1"/>
              </a:solidFill>
            </a:endParaRPr>
          </a:p>
          <a:p>
            <a:pPr marL="0" indent="0" fontAlgn="base">
              <a:spcAft>
                <a:spcPts val="612"/>
              </a:spcAft>
              <a:buNone/>
            </a:pPr>
            <a:r>
              <a:rPr lang="en-US" dirty="0">
                <a:solidFill>
                  <a:schemeClr val="tx1"/>
                </a:solidFill>
              </a:rPr>
              <a:t>        </a:t>
            </a:r>
          </a:p>
        </p:txBody>
      </p:sp>
    </p:spTree>
    <p:extLst>
      <p:ext uri="{BB962C8B-B14F-4D97-AF65-F5344CB8AC3E}">
        <p14:creationId xmlns:p14="http://schemas.microsoft.com/office/powerpoint/2010/main" val="21972263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609664" y="2070833"/>
            <a:ext cx="4300338" cy="4185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ts val="3199"/>
              </a:lnSpc>
              <a:defRPr/>
            </a:pPr>
            <a:r>
              <a:rPr lang="en-US" sz="2856">
                <a:latin typeface="Segoe UI Semibold"/>
              </a:rPr>
              <a:t>Logging</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609666" y="2624567"/>
            <a:ext cx="3286693" cy="19210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Aft>
                <a:spcPts val="1199"/>
              </a:spcAft>
              <a:buClr>
                <a:srgbClr val="0F78D4"/>
              </a:buClr>
              <a:buSzTx/>
              <a:buNone/>
              <a:defRPr/>
            </a:pPr>
            <a:r>
              <a:rPr lang="en-US" sz="2448">
                <a:solidFill>
                  <a:srgbClr val="FFFFFF"/>
                </a:solidFill>
                <a:latin typeface="Segoe UI"/>
              </a:rPr>
              <a:t>Containers write logs to standard output or standard error streams surfaced via Log Analytics </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443701" y="1465288"/>
            <a:ext cx="7397682" cy="49285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err="1">
              <a:solidFill>
                <a:srgbClr val="FFFFFF"/>
              </a:solidFill>
              <a:latin typeface="Segoe UI"/>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603729" y="1611008"/>
            <a:ext cx="7237653" cy="2881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836">
                <a:solidFill>
                  <a:srgbClr val="FFFFFF"/>
                </a:solidFill>
                <a:latin typeface="Segoe UI"/>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603729" y="1985956"/>
            <a:ext cx="7106506" cy="184484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60FC2FA-C0AF-4C13-ABB9-5D03B0C2718D}"/>
              </a:ext>
              <a:ext uri="{C183D7F6-B498-43B3-948B-1728B52AA6E4}">
                <adec:decorative xmlns:adec="http://schemas.microsoft.com/office/drawing/2017/decorative" val="1"/>
              </a:ext>
            </a:extLst>
          </p:cNvPr>
          <p:cNvSpPr/>
          <p:nvPr/>
        </p:nvSpPr>
        <p:spPr bwMode="auto">
          <a:xfrm>
            <a:off x="4702757" y="2396880"/>
            <a:ext cx="3278686" cy="134005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702757" y="2052517"/>
            <a:ext cx="3278686" cy="2561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632">
                <a:solidFill>
                  <a:srgbClr val="FFFFFF"/>
                </a:solidFill>
                <a:latin typeface="Segoe UI"/>
              </a:rPr>
              <a:t>Revision 1</a:t>
            </a:r>
          </a:p>
        </p:txBody>
      </p:sp>
      <p:sp>
        <p:nvSpPr>
          <p:cNvPr id="27" name="Rectangle 26">
            <a:extLst>
              <a:ext uri="{FF2B5EF4-FFF2-40B4-BE49-F238E27FC236}">
                <a16:creationId xmlns:a16="http://schemas.microsoft.com/office/drawing/2014/main" id="{27EE09E2-4486-4C9E-A6E4-6D7468FE8DE9}"/>
              </a:ext>
              <a:ext uri="{C183D7F6-B498-43B3-948B-1728B52AA6E4}">
                <adec:decorative xmlns:adec="http://schemas.microsoft.com/office/drawing/2017/decorative" val="1"/>
              </a:ext>
            </a:extLst>
          </p:cNvPr>
          <p:cNvSpPr/>
          <p:nvPr/>
        </p:nvSpPr>
        <p:spPr bwMode="auto">
          <a:xfrm>
            <a:off x="8290689" y="2396880"/>
            <a:ext cx="3278686" cy="134005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cs typeface="Segoe UI" pitchFamily="34" charset="0"/>
            </a:endParaRP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290689" y="2052517"/>
            <a:ext cx="3278686" cy="2561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632">
                <a:solidFill>
                  <a:srgbClr val="FFFFFF"/>
                </a:solidFill>
                <a:latin typeface="Segoe UI"/>
              </a:rPr>
              <a:t>Revision 2</a:t>
            </a:r>
          </a:p>
        </p:txBody>
      </p:sp>
      <p:sp>
        <p:nvSpPr>
          <p:cNvPr id="29" name="Rectangle 28">
            <a:extLst>
              <a:ext uri="{FF2B5EF4-FFF2-40B4-BE49-F238E27FC236}">
                <a16:creationId xmlns:a16="http://schemas.microsoft.com/office/drawing/2014/main" id="{E51774EE-5A83-454C-90FF-C460F5AAAA05}"/>
              </a:ext>
              <a:ext uri="{C183D7F6-B498-43B3-948B-1728B52AA6E4}">
                <adec:decorative xmlns:adec="http://schemas.microsoft.com/office/drawing/2017/decorative" val="1"/>
              </a:ext>
            </a:extLst>
          </p:cNvPr>
          <p:cNvSpPr/>
          <p:nvPr/>
        </p:nvSpPr>
        <p:spPr bwMode="auto">
          <a:xfrm>
            <a:off x="4828239" y="2710378"/>
            <a:ext cx="3027723" cy="93738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cs typeface="Segoe UI" pitchFamily="34" charset="0"/>
            </a:endParaRPr>
          </a:p>
        </p:txBody>
      </p:sp>
      <p:sp>
        <p:nvSpPr>
          <p:cNvPr id="30" name="Title 3">
            <a:extLst>
              <a:ext uri="{FF2B5EF4-FFF2-40B4-BE49-F238E27FC236}">
                <a16:creationId xmlns:a16="http://schemas.microsoft.com/office/drawing/2014/main" id="{FB9A4109-BB76-4381-87BB-FAC0BB8E3E0C}"/>
              </a:ext>
            </a:extLst>
          </p:cNvPr>
          <p:cNvSpPr txBox="1">
            <a:spLocks/>
          </p:cNvSpPr>
          <p:nvPr/>
        </p:nvSpPr>
        <p:spPr>
          <a:xfrm>
            <a:off x="4828239" y="2448007"/>
            <a:ext cx="3027723" cy="2241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428">
                <a:solidFill>
                  <a:srgbClr val="FFFFFF"/>
                </a:solidFill>
                <a:latin typeface="Segoe UI"/>
              </a:rPr>
              <a:t>Pod</a:t>
            </a:r>
          </a:p>
        </p:txBody>
      </p:sp>
      <p:sp>
        <p:nvSpPr>
          <p:cNvPr id="31" name="Rectangle 30">
            <a:extLst>
              <a:ext uri="{FF2B5EF4-FFF2-40B4-BE49-F238E27FC236}">
                <a16:creationId xmlns:a16="http://schemas.microsoft.com/office/drawing/2014/main" id="{5E70F0AD-F858-4D90-BCA9-D109DC0E7409}"/>
              </a:ext>
              <a:ext uri="{C183D7F6-B498-43B3-948B-1728B52AA6E4}">
                <adec:decorative xmlns:adec="http://schemas.microsoft.com/office/drawing/2017/decorative" val="1"/>
              </a:ext>
            </a:extLst>
          </p:cNvPr>
          <p:cNvSpPr/>
          <p:nvPr/>
        </p:nvSpPr>
        <p:spPr bwMode="auto">
          <a:xfrm>
            <a:off x="8416171" y="2710378"/>
            <a:ext cx="3027723" cy="93738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011DC0AF-7B01-4272-B3F4-74BF071E414D}"/>
              </a:ext>
            </a:extLst>
          </p:cNvPr>
          <p:cNvSpPr txBox="1">
            <a:spLocks/>
          </p:cNvSpPr>
          <p:nvPr/>
        </p:nvSpPr>
        <p:spPr>
          <a:xfrm>
            <a:off x="8416171" y="2448007"/>
            <a:ext cx="3027723" cy="2241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1428">
                <a:solidFill>
                  <a:srgbClr val="FFFFFF"/>
                </a:solidFill>
                <a:latin typeface="Segoe UI"/>
              </a:rPr>
              <a:t>Pod</a:t>
            </a:r>
          </a:p>
        </p:txBody>
      </p:sp>
      <p:sp>
        <p:nvSpPr>
          <p:cNvPr id="38" name="Rectangle: Rounded Corners 37">
            <a:extLst>
              <a:ext uri="{FF2B5EF4-FFF2-40B4-BE49-F238E27FC236}">
                <a16:creationId xmlns:a16="http://schemas.microsoft.com/office/drawing/2014/main" id="{0100B519-3C79-467B-89BE-0FB625775C89}"/>
              </a:ext>
              <a:ext uri="{C183D7F6-B498-43B3-948B-1728B52AA6E4}">
                <adec:decorative xmlns:adec="http://schemas.microsoft.com/office/drawing/2017/decorative" val="1"/>
              </a:ext>
            </a:extLst>
          </p:cNvPr>
          <p:cNvSpPr/>
          <p:nvPr/>
        </p:nvSpPr>
        <p:spPr bwMode="auto">
          <a:xfrm>
            <a:off x="5598903" y="3024115"/>
            <a:ext cx="1414926" cy="3813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B68BD2C-D5F5-4DE3-88F4-3A637C1DCF08}"/>
              </a:ext>
              <a:ext uri="{C183D7F6-B498-43B3-948B-1728B52AA6E4}">
                <adec:decorative xmlns:adec="http://schemas.microsoft.com/office/drawing/2017/decorative" val="1"/>
              </a:ext>
            </a:extLst>
          </p:cNvPr>
          <p:cNvSpPr/>
          <p:nvPr/>
        </p:nvSpPr>
        <p:spPr bwMode="auto">
          <a:xfrm>
            <a:off x="5634638" y="2988381"/>
            <a:ext cx="1414926" cy="38137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305F0DE-8F59-4432-9FF2-7A5B22FADB65}"/>
              </a:ext>
            </a:extLst>
          </p:cNvPr>
          <p:cNvSpPr/>
          <p:nvPr/>
        </p:nvSpPr>
        <p:spPr bwMode="auto">
          <a:xfrm>
            <a:off x="5670371" y="2952647"/>
            <a:ext cx="1414926" cy="3813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Container(s)</a:t>
            </a:r>
          </a:p>
        </p:txBody>
      </p:sp>
      <p:sp>
        <p:nvSpPr>
          <p:cNvPr id="35" name="Rectangle: Rounded Corners 34">
            <a:extLst>
              <a:ext uri="{FF2B5EF4-FFF2-40B4-BE49-F238E27FC236}">
                <a16:creationId xmlns:a16="http://schemas.microsoft.com/office/drawing/2014/main" id="{348192D0-9E58-496B-9560-9193254508B9}"/>
              </a:ext>
              <a:ext uri="{C183D7F6-B498-43B3-948B-1728B52AA6E4}">
                <adec:decorative xmlns:adec="http://schemas.microsoft.com/office/drawing/2017/decorative" val="1"/>
              </a:ext>
            </a:extLst>
          </p:cNvPr>
          <p:cNvSpPr/>
          <p:nvPr/>
        </p:nvSpPr>
        <p:spPr bwMode="auto">
          <a:xfrm>
            <a:off x="9186835" y="3024115"/>
            <a:ext cx="1414926" cy="3813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4FB0DFA5-EC0D-496C-B882-1BE03758AFE0}"/>
              </a:ext>
              <a:ext uri="{C183D7F6-B498-43B3-948B-1728B52AA6E4}">
                <adec:decorative xmlns:adec="http://schemas.microsoft.com/office/drawing/2017/decorative" val="1"/>
              </a:ext>
            </a:extLst>
          </p:cNvPr>
          <p:cNvSpPr/>
          <p:nvPr/>
        </p:nvSpPr>
        <p:spPr bwMode="auto">
          <a:xfrm>
            <a:off x="9222570" y="2988381"/>
            <a:ext cx="1414926" cy="38137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1FBED44F-112C-48F0-891C-722E5707F318}"/>
              </a:ext>
            </a:extLst>
          </p:cNvPr>
          <p:cNvSpPr/>
          <p:nvPr/>
        </p:nvSpPr>
        <p:spPr bwMode="auto">
          <a:xfrm>
            <a:off x="9258303" y="2952647"/>
            <a:ext cx="1414926" cy="38137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0000"/>
                </a:solidFill>
                <a:latin typeface="Segoe UI Semibold"/>
                <a:ea typeface="Segoe UI" pitchFamily="34" charset="0"/>
                <a:cs typeface="Segoe UI" pitchFamily="34" charset="0"/>
              </a:rPr>
              <a:t>Container(s)</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6042788" y="4169994"/>
            <a:ext cx="1587896" cy="932603"/>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79233B37-9278-43D4-95F4-C9F298B14134}"/>
              </a:ext>
            </a:extLst>
          </p:cNvPr>
          <p:cNvSpPr txBox="1">
            <a:spLocks/>
          </p:cNvSpPr>
          <p:nvPr/>
        </p:nvSpPr>
        <p:spPr>
          <a:xfrm>
            <a:off x="5575445" y="4552028"/>
            <a:ext cx="1604778" cy="380477"/>
          </a:xfrm>
          <a:prstGeom prst="rect">
            <a:avLst/>
          </a:prstGeom>
          <a:solidFill>
            <a:schemeClr val="bg1"/>
          </a:solidFill>
        </p:spPr>
        <p:txBody>
          <a:bodyPr vert="horz" wrap="square" lIns="0" tIns="93260" rIns="0" bIns="9326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z="1224" spc="-51">
                <a:solidFill>
                  <a:srgbClr val="FFFFFF"/>
                </a:solidFill>
                <a:latin typeface="Segoe UI"/>
              </a:rPr>
              <a:t>stderr/</a:t>
            </a:r>
            <a:r>
              <a:rPr lang="en-US" sz="1224" spc="-51" err="1">
                <a:solidFill>
                  <a:srgbClr val="FFFFFF"/>
                </a:solidFill>
                <a:latin typeface="Segoe UI"/>
              </a:rPr>
              <a:t>stdout</a:t>
            </a:r>
            <a:endParaRPr lang="en-US" sz="1224" spc="-51">
              <a:solidFill>
                <a:srgbClr val="FFFFFF"/>
              </a:solidFill>
              <a:latin typeface="Segoe UI"/>
            </a:endParaRPr>
          </a:p>
        </p:txBody>
      </p:sp>
      <p:pic>
        <p:nvPicPr>
          <p:cNvPr id="5" name="Graphic 4" descr="Log analytics icon">
            <a:extLst>
              <a:ext uri="{FF2B5EF4-FFF2-40B4-BE49-F238E27FC236}">
                <a16:creationId xmlns:a16="http://schemas.microsoft.com/office/drawing/2014/main" id="{BFB0F0AD-F736-4280-8B1A-8DE9EA7108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3770" y="4680088"/>
            <a:ext cx="1052110" cy="1052110"/>
          </a:xfrm>
          <a:prstGeom prst="rect">
            <a:avLst/>
          </a:prstGeom>
        </p:spPr>
      </p:pic>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754157" y="4169994"/>
            <a:ext cx="1587896" cy="932603"/>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EA9C2617-542B-4124-8A97-525E071F115E}"/>
              </a:ext>
            </a:extLst>
          </p:cNvPr>
          <p:cNvSpPr txBox="1">
            <a:spLocks/>
          </p:cNvSpPr>
          <p:nvPr/>
        </p:nvSpPr>
        <p:spPr>
          <a:xfrm>
            <a:off x="9217144" y="4511511"/>
            <a:ext cx="1604778" cy="380477"/>
          </a:xfrm>
          <a:prstGeom prst="rect">
            <a:avLst/>
          </a:prstGeom>
          <a:solidFill>
            <a:schemeClr val="bg1"/>
          </a:solidFill>
        </p:spPr>
        <p:txBody>
          <a:bodyPr vert="horz" wrap="square" lIns="0" tIns="93260" rIns="0" bIns="9326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z="1224" spc="-51">
                <a:solidFill>
                  <a:srgbClr val="FFFFFF"/>
                </a:solidFill>
                <a:latin typeface="Segoe UI"/>
              </a:rPr>
              <a:t>stderr/</a:t>
            </a:r>
            <a:r>
              <a:rPr lang="en-US" sz="1224" spc="-51" err="1">
                <a:solidFill>
                  <a:srgbClr val="FFFFFF"/>
                </a:solidFill>
                <a:latin typeface="Segoe UI"/>
              </a:rPr>
              <a:t>stdout</a:t>
            </a:r>
            <a:endParaRPr lang="en-US" sz="1224" spc="-51">
              <a:solidFill>
                <a:srgbClr val="FFFFFF"/>
              </a:solidFill>
              <a:latin typeface="Segoe UI"/>
            </a:endParaRPr>
          </a:p>
        </p:txBody>
      </p:sp>
      <p:sp>
        <p:nvSpPr>
          <p:cNvPr id="10" name="Title 1">
            <a:extLst>
              <a:ext uri="{FF2B5EF4-FFF2-40B4-BE49-F238E27FC236}">
                <a16:creationId xmlns:a16="http://schemas.microsoft.com/office/drawing/2014/main" id="{B15A097F-B710-49C2-A0B9-110DEFC6FCD5}"/>
              </a:ext>
            </a:extLst>
          </p:cNvPr>
          <p:cNvSpPr txBox="1">
            <a:spLocks/>
          </p:cNvSpPr>
          <p:nvPr/>
        </p:nvSpPr>
        <p:spPr>
          <a:xfrm>
            <a:off x="6265035" y="5886763"/>
            <a:ext cx="3755017" cy="256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z="1632" spc="-51">
                <a:solidFill>
                  <a:srgbClr val="FFFFFF"/>
                </a:solidFill>
                <a:latin typeface="Segoe UI"/>
              </a:rPr>
              <a:t>Log Analytics</a:t>
            </a:r>
          </a:p>
        </p:txBody>
      </p:sp>
      <p:sp>
        <p:nvSpPr>
          <p:cNvPr id="3" name="Title 3">
            <a:extLst>
              <a:ext uri="{FF2B5EF4-FFF2-40B4-BE49-F238E27FC236}">
                <a16:creationId xmlns:a16="http://schemas.microsoft.com/office/drawing/2014/main" id="{026E7F69-B260-40A6-8B1E-4E292B558939}"/>
              </a:ext>
            </a:extLst>
          </p:cNvPr>
          <p:cNvSpPr txBox="1">
            <a:spLocks/>
          </p:cNvSpPr>
          <p:nvPr/>
        </p:nvSpPr>
        <p:spPr>
          <a:xfrm>
            <a:off x="4443701" y="1041765"/>
            <a:ext cx="7237653" cy="32018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ct val="100000"/>
              </a:lnSpc>
              <a:defRPr/>
            </a:pPr>
            <a:r>
              <a:rPr lang="en-US" sz="2040">
                <a:solidFill>
                  <a:srgbClr val="FFFFFF"/>
                </a:solidFill>
                <a:latin typeface="Segoe UI"/>
              </a:rPr>
              <a:t>Environment</a:t>
            </a:r>
            <a:endParaRPr lang="en-US" sz="1836">
              <a:solidFill>
                <a:srgbClr val="FFFFFF"/>
              </a:solidFill>
              <a:latin typeface="Segoe UI"/>
            </a:endParaRPr>
          </a:p>
        </p:txBody>
      </p:sp>
    </p:spTree>
    <p:extLst>
      <p:ext uri="{BB962C8B-B14F-4D97-AF65-F5344CB8AC3E}">
        <p14:creationId xmlns:p14="http://schemas.microsoft.com/office/powerpoint/2010/main" val="11862949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hanges to a GitHub repo trigger an action to create a new revision.">
            <a:extLst>
              <a:ext uri="{FF2B5EF4-FFF2-40B4-BE49-F238E27FC236}">
                <a16:creationId xmlns:a16="http://schemas.microsoft.com/office/drawing/2014/main" id="{C551C5EA-CEBD-5A63-3481-9E49273B4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150" y="2397125"/>
            <a:ext cx="9782175"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0695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23F5C9-326A-43F1-BD36-B639EBEFEFEC}"/>
              </a:ext>
              <a:ext uri="{C183D7F6-B498-43B3-948B-1728B52AA6E4}">
                <adec:decorative xmlns:adec="http://schemas.microsoft.com/office/drawing/2017/decorative" val="1"/>
              </a:ext>
            </a:extLst>
          </p:cNvPr>
          <p:cNvSpPr/>
          <p:nvPr/>
        </p:nvSpPr>
        <p:spPr bwMode="auto">
          <a:xfrm>
            <a:off x="4147405" y="3227474"/>
            <a:ext cx="7684888" cy="2134260"/>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601569" y="466301"/>
            <a:ext cx="11236575" cy="960545"/>
          </a:xfrm>
        </p:spPr>
        <p:txBody>
          <a:bodyPr/>
          <a:lstStyle/>
          <a:p>
            <a:r>
              <a:rPr lang="en-US"/>
              <a:t>Microservices using </a:t>
            </a:r>
            <a:r>
              <a:rPr lang="en-US">
                <a:solidFill>
                  <a:schemeClr val="accent1"/>
                </a:solidFill>
              </a:rPr>
              <a:t>any language or framework</a:t>
            </a:r>
            <a:br>
              <a:rPr lang="en-US">
                <a:solidFill>
                  <a:schemeClr val="accent1"/>
                </a:solidFill>
              </a:rPr>
            </a:br>
            <a:r>
              <a:rPr lang="en-US" sz="2448"/>
              <a:t>Any cloud or edge infrastructure</a:t>
            </a:r>
          </a:p>
        </p:txBody>
      </p:sp>
      <p:pic>
        <p:nvPicPr>
          <p:cNvPr id="8" name="Graphic 7" descr="Dapr logo">
            <a:extLst>
              <a:ext uri="{FF2B5EF4-FFF2-40B4-BE49-F238E27FC236}">
                <a16:creationId xmlns:a16="http://schemas.microsoft.com/office/drawing/2014/main" id="{D304C168-BCED-4BD3-8DE1-8BBBC35E0A3F}"/>
              </a:ext>
              <a:ext uri="{C183D7F6-B498-43B3-948B-1728B52AA6E4}">
                <adec:decorative xmlns:adec="http://schemas.microsoft.com/office/drawing/2017/decorative" val="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526465" y="1969459"/>
            <a:ext cx="1929003" cy="1502262"/>
          </a:xfrm>
          <a:prstGeom prst="rect">
            <a:avLst/>
          </a:prstGeom>
        </p:spPr>
      </p:pic>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600177" y="3515110"/>
            <a:ext cx="2873815" cy="6403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2040">
                <a:ln w="3175">
                  <a:noFill/>
                </a:ln>
                <a:solidFill>
                  <a:srgbClr val="50E6FF"/>
                </a:solidFill>
                <a:latin typeface="Segoe UI Semibold"/>
              </a:rPr>
              <a:t>Distributed Application </a:t>
            </a:r>
            <a:br>
              <a:rPr lang="en-US" sz="2040">
                <a:ln w="3175">
                  <a:noFill/>
                </a:ln>
                <a:solidFill>
                  <a:srgbClr val="50E6FF"/>
                </a:solidFill>
                <a:latin typeface="Segoe UI Semibold"/>
              </a:rPr>
            </a:br>
            <a:r>
              <a:rPr lang="en-US" sz="2040">
                <a:ln w="3175">
                  <a:noFill/>
                </a:ln>
                <a:solidFill>
                  <a:srgbClr val="50E6FF"/>
                </a:solidFill>
                <a:latin typeface="Segoe UI Semibold"/>
              </a:rPr>
              <a:t>Runtime</a:t>
            </a:r>
            <a:endParaRPr lang="en-GB" sz="2040">
              <a:solidFill>
                <a:srgbClr val="50E6FF"/>
              </a:solidFill>
              <a:latin typeface="Segoe UI"/>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600176" y="4234585"/>
            <a:ext cx="3183559" cy="75347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spcBef>
                <a:spcPts val="0"/>
              </a:spcBef>
              <a:buSzTx/>
              <a:defRPr/>
            </a:pPr>
            <a:r>
              <a:rPr lang="en-US" sz="1632">
                <a:solidFill>
                  <a:srgbClr val="FFFFFF"/>
                </a:solidFill>
                <a:latin typeface="Segoe UI"/>
              </a:rPr>
              <a:t>Portable, event-driven, runtime for building distributed applications across cloud and edge</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600177" y="6105757"/>
            <a:ext cx="1946162" cy="2561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spcBef>
                <a:spcPts val="0"/>
              </a:spcBef>
              <a:buSzTx/>
              <a:defRPr/>
            </a:pPr>
            <a:r>
              <a:rPr lang="en-US" sz="1632">
                <a:solidFill>
                  <a:srgbClr val="50E6FF"/>
                </a:solidFill>
                <a:latin typeface="Segoe UI Semibold"/>
                <a:hlinkClick r:id="rId5"/>
              </a:rPr>
              <a:t>dapr.io</a:t>
            </a: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73258" y="6029152"/>
            <a:ext cx="2117688" cy="404332"/>
          </a:xfrm>
          <a:prstGeom prst="rect">
            <a:avLst/>
          </a:prstGeom>
        </p:spPr>
      </p:pic>
      <p:sp>
        <p:nvSpPr>
          <p:cNvPr id="346" name="Rectangle 345" descr="Diagram showing Channels, Microservices, and Azure Services">
            <a:extLst>
              <a:ext uri="{FF2B5EF4-FFF2-40B4-BE49-F238E27FC236}">
                <a16:creationId xmlns:a16="http://schemas.microsoft.com/office/drawing/2014/main" id="{5B34EAA4-3532-41C9-B29D-04E168DDF33C}"/>
              </a:ext>
              <a:ext uri="{C183D7F6-B498-43B3-948B-1728B52AA6E4}">
                <adec:decorative xmlns:adec="http://schemas.microsoft.com/office/drawing/2017/decorative" val="0"/>
              </a:ext>
            </a:extLst>
          </p:cNvPr>
          <p:cNvSpPr/>
          <p:nvPr/>
        </p:nvSpPr>
        <p:spPr bwMode="auto">
          <a:xfrm>
            <a:off x="4345087" y="2021484"/>
            <a:ext cx="1865207" cy="2098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3260" rIns="93260" bIns="9326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kern="0">
                <a:solidFill>
                  <a:srgbClr val="FFFFFF"/>
                </a:solidFill>
                <a:latin typeface="Segoe UI Semibold"/>
                <a:ea typeface="Segoe UI" pitchFamily="34" charset="0"/>
                <a:cs typeface="Segoe UI" pitchFamily="34" charset="0"/>
              </a:rPr>
              <a:t>Application code</a:t>
            </a:r>
          </a:p>
        </p:txBody>
      </p:sp>
      <p:sp>
        <p:nvSpPr>
          <p:cNvPr id="378" name="Rectangle 377" descr="Diagram showing Channels, Microservices, and Azure Services">
            <a:extLst>
              <a:ext uri="{FF2B5EF4-FFF2-40B4-BE49-F238E27FC236}">
                <a16:creationId xmlns:a16="http://schemas.microsoft.com/office/drawing/2014/main" id="{A6FA5888-2B13-4EBF-A197-A82F351EE9A6}"/>
              </a:ext>
              <a:ext uri="{C183D7F6-B498-43B3-948B-1728B52AA6E4}">
                <adec:decorative xmlns:adec="http://schemas.microsoft.com/office/drawing/2017/decorative" val="0"/>
              </a:ext>
            </a:extLst>
          </p:cNvPr>
          <p:cNvSpPr/>
          <p:nvPr/>
        </p:nvSpPr>
        <p:spPr bwMode="auto">
          <a:xfrm>
            <a:off x="7073967" y="2370385"/>
            <a:ext cx="1865207" cy="2098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3260" rIns="93260" bIns="9326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kern="0">
                <a:solidFill>
                  <a:srgbClr val="FFFFFF"/>
                </a:solidFill>
                <a:latin typeface="Segoe UI"/>
                <a:ea typeface="Segoe UI" pitchFamily="34" charset="0"/>
                <a:cs typeface="Segoe UI" pitchFamily="34" charset="0"/>
              </a:rPr>
              <a:t>Microsoft services written in any code or framework</a:t>
            </a:r>
          </a:p>
        </p:txBody>
      </p:sp>
      <p:pic>
        <p:nvPicPr>
          <p:cNvPr id="383" name="Picture 2" descr="Go logo">
            <a:extLst>
              <a:ext uri="{FF2B5EF4-FFF2-40B4-BE49-F238E27FC236}">
                <a16:creationId xmlns:a16="http://schemas.microsoft.com/office/drawing/2014/main" id="{CCEC4F50-5C82-48E4-BE53-192F34A096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3740" y="2650166"/>
            <a:ext cx="488120" cy="431134"/>
          </a:xfrm>
          <a:prstGeom prst="rect">
            <a:avLst/>
          </a:prstGeom>
          <a:noFill/>
          <a:extLst>
            <a:ext uri="{909E8E84-426E-40DD-AFC4-6F175D3DCCD1}">
              <a14:hiddenFill xmlns:a14="http://schemas.microsoft.com/office/drawing/2010/main">
                <a:solidFill>
                  <a:srgbClr val="FFFFFF"/>
                </a:solidFill>
              </a14:hiddenFill>
            </a:ext>
          </a:extLst>
        </p:spPr>
      </p:pic>
      <p:pic>
        <p:nvPicPr>
          <p:cNvPr id="384" name="Picture 383" descr="Node logo">
            <a:extLst>
              <a:ext uri="{FF2B5EF4-FFF2-40B4-BE49-F238E27FC236}">
                <a16:creationId xmlns:a16="http://schemas.microsoft.com/office/drawing/2014/main" id="{8FFF9D2C-4EE5-4480-AF0C-A5FDB4EFDBD8}"/>
              </a:ext>
            </a:extLst>
          </p:cNvPr>
          <p:cNvPicPr>
            <a:picLocks noChangeAspect="1"/>
          </p:cNvPicPr>
          <p:nvPr/>
        </p:nvPicPr>
        <p:blipFill>
          <a:blip r:embed="rId9"/>
          <a:stretch>
            <a:fillRect/>
          </a:stretch>
        </p:blipFill>
        <p:spPr>
          <a:xfrm>
            <a:off x="6421599" y="2775914"/>
            <a:ext cx="668425" cy="179639"/>
          </a:xfrm>
          <a:prstGeom prst="rect">
            <a:avLst/>
          </a:prstGeom>
        </p:spPr>
      </p:pic>
      <p:pic>
        <p:nvPicPr>
          <p:cNvPr id="385" name="Graphic 384" descr="python icon">
            <a:extLst>
              <a:ext uri="{FF2B5EF4-FFF2-40B4-BE49-F238E27FC236}">
                <a16:creationId xmlns:a16="http://schemas.microsoft.com/office/drawing/2014/main" id="{96235438-B7D3-4093-8935-6C82A2E4D88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9763" y="2770225"/>
            <a:ext cx="646703" cy="191014"/>
          </a:xfrm>
          <a:prstGeom prst="rect">
            <a:avLst/>
          </a:prstGeom>
        </p:spPr>
      </p:pic>
      <p:pic>
        <p:nvPicPr>
          <p:cNvPr id="386" name="Picture 4" descr=".NET icon">
            <a:extLst>
              <a:ext uri="{FF2B5EF4-FFF2-40B4-BE49-F238E27FC236}">
                <a16:creationId xmlns:a16="http://schemas.microsoft.com/office/drawing/2014/main" id="{CA3A1D01-9143-4566-A99A-DCC85CAD76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96205" y="2739985"/>
            <a:ext cx="251495" cy="251495"/>
          </a:xfrm>
          <a:prstGeom prst="rect">
            <a:avLst/>
          </a:prstGeom>
          <a:noFill/>
          <a:extLst>
            <a:ext uri="{909E8E84-426E-40DD-AFC4-6F175D3DCCD1}">
              <a14:hiddenFill xmlns:a14="http://schemas.microsoft.com/office/drawing/2010/main">
                <a:solidFill>
                  <a:srgbClr val="FFFFFF"/>
                </a:solidFill>
              </a14:hiddenFill>
            </a:ext>
          </a:extLst>
        </p:spPr>
      </p:pic>
      <p:pic>
        <p:nvPicPr>
          <p:cNvPr id="387" name="Picture 386" descr="Java logo">
            <a:extLst>
              <a:ext uri="{FF2B5EF4-FFF2-40B4-BE49-F238E27FC236}">
                <a16:creationId xmlns:a16="http://schemas.microsoft.com/office/drawing/2014/main" id="{EFD336AE-1CA3-4621-97F8-AC39503E82F2}"/>
              </a:ext>
            </a:extLst>
          </p:cNvPr>
          <p:cNvPicPr>
            <a:picLocks noChangeAspect="1"/>
          </p:cNvPicPr>
          <p:nvPr/>
        </p:nvPicPr>
        <p:blipFill>
          <a:blip r:embed="rId13"/>
          <a:stretch>
            <a:fillRect/>
          </a:stretch>
        </p:blipFill>
        <p:spPr>
          <a:xfrm>
            <a:off x="8827440" y="2731004"/>
            <a:ext cx="431133" cy="269459"/>
          </a:xfrm>
          <a:prstGeom prst="rect">
            <a:avLst/>
          </a:prstGeom>
        </p:spPr>
      </p:pic>
      <p:pic>
        <p:nvPicPr>
          <p:cNvPr id="388" name="Graphic 387" descr="C++ icon">
            <a:extLst>
              <a:ext uri="{FF2B5EF4-FFF2-40B4-BE49-F238E27FC236}">
                <a16:creationId xmlns:a16="http://schemas.microsoft.com/office/drawing/2014/main" id="{268E4167-0572-4E12-BCDA-D83AE6DE7DC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38312" y="2739985"/>
            <a:ext cx="223529" cy="251495"/>
          </a:xfrm>
          <a:prstGeom prst="rect">
            <a:avLst/>
          </a:prstGeom>
        </p:spPr>
      </p:pic>
      <p:pic>
        <p:nvPicPr>
          <p:cNvPr id="389" name="Picture 8" descr="php icon">
            <a:extLst>
              <a:ext uri="{FF2B5EF4-FFF2-40B4-BE49-F238E27FC236}">
                <a16:creationId xmlns:a16="http://schemas.microsoft.com/office/drawing/2014/main" id="{2EF28493-5588-41BA-A60D-D76E7AA6F68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41582" y="2739985"/>
            <a:ext cx="330594" cy="251495"/>
          </a:xfrm>
          <a:prstGeom prst="rect">
            <a:avLst/>
          </a:prstGeom>
          <a:noFill/>
          <a:extLst>
            <a:ext uri="{909E8E84-426E-40DD-AFC4-6F175D3DCCD1}">
              <a14:hiddenFill xmlns:a14="http://schemas.microsoft.com/office/drawing/2010/main">
                <a:solidFill>
                  <a:srgbClr val="FFFFFF"/>
                </a:solidFill>
              </a14:hiddenFill>
            </a:ext>
          </a:extLst>
        </p:spPr>
      </p:pic>
      <p:sp>
        <p:nvSpPr>
          <p:cNvPr id="379" name="Rectangle 378" descr="Diagram showing Channels, Microservices, and Azure Services">
            <a:extLst>
              <a:ext uri="{FF2B5EF4-FFF2-40B4-BE49-F238E27FC236}">
                <a16:creationId xmlns:a16="http://schemas.microsoft.com/office/drawing/2014/main" id="{AE530534-7296-46FB-A2D1-94A75E54DAF4}"/>
              </a:ext>
              <a:ext uri="{C183D7F6-B498-43B3-948B-1728B52AA6E4}">
                <adec:decorative xmlns:adec="http://schemas.microsoft.com/office/drawing/2017/decorative" val="0"/>
              </a:ext>
            </a:extLst>
          </p:cNvPr>
          <p:cNvSpPr/>
          <p:nvPr/>
        </p:nvSpPr>
        <p:spPr bwMode="auto">
          <a:xfrm>
            <a:off x="6075635" y="3532230"/>
            <a:ext cx="1119124" cy="2098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6521" rIns="93260" bIns="9326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kern="0">
                <a:solidFill>
                  <a:srgbClr val="FFFFFF"/>
                </a:solidFill>
                <a:latin typeface="Segoe UI Semibold"/>
                <a:ea typeface="Segoe UI" pitchFamily="34" charset="0"/>
                <a:cs typeface="Segoe UI" pitchFamily="34" charset="0"/>
              </a:rPr>
              <a:t>HTTP API</a:t>
            </a:r>
          </a:p>
        </p:txBody>
      </p:sp>
      <p:sp>
        <p:nvSpPr>
          <p:cNvPr id="380" name="Rectangle 379" descr="Diagram showing Channels, Microservices, and Azure Services">
            <a:extLst>
              <a:ext uri="{FF2B5EF4-FFF2-40B4-BE49-F238E27FC236}">
                <a16:creationId xmlns:a16="http://schemas.microsoft.com/office/drawing/2014/main" id="{CECF5D60-697C-49D0-BDA2-95A815B31F84}"/>
              </a:ext>
              <a:ext uri="{C183D7F6-B498-43B3-948B-1728B52AA6E4}">
                <adec:decorative xmlns:adec="http://schemas.microsoft.com/office/drawing/2017/decorative" val="0"/>
              </a:ext>
            </a:extLst>
          </p:cNvPr>
          <p:cNvSpPr/>
          <p:nvPr/>
        </p:nvSpPr>
        <p:spPr bwMode="auto">
          <a:xfrm>
            <a:off x="8814564" y="3532230"/>
            <a:ext cx="1119124" cy="2098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186521" rIns="93260" bIns="9326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kern="0">
                <a:solidFill>
                  <a:srgbClr val="FFFFFF"/>
                </a:solidFill>
                <a:latin typeface="Segoe UI Semibold"/>
                <a:ea typeface="Segoe UI" pitchFamily="34" charset="0"/>
                <a:cs typeface="Segoe UI" pitchFamily="34" charset="0"/>
              </a:rPr>
              <a:t>gRPCz API</a:t>
            </a:r>
          </a:p>
        </p:txBody>
      </p:sp>
      <p:sp>
        <p:nvSpPr>
          <p:cNvPr id="361" name="Rectangle 360">
            <a:extLst>
              <a:ext uri="{FF2B5EF4-FFF2-40B4-BE49-F238E27FC236}">
                <a16:creationId xmlns:a16="http://schemas.microsoft.com/office/drawing/2014/main" id="{7EBDAA24-7656-4C71-867C-59C2635EFC8D}"/>
              </a:ext>
            </a:extLst>
          </p:cNvPr>
          <p:cNvSpPr/>
          <p:nvPr/>
        </p:nvSpPr>
        <p:spPr bwMode="auto">
          <a:xfrm>
            <a:off x="4336316" y="3889534"/>
            <a:ext cx="932603" cy="1305645"/>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3260" tIns="746083" rIns="93260" bIns="27978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Service-to-service invocation</a:t>
            </a:r>
          </a:p>
        </p:txBody>
      </p:sp>
      <p:grpSp>
        <p:nvGrpSpPr>
          <p:cNvPr id="362" name="Group 361" descr="Service-to-service invocation icon&#10;">
            <a:extLst>
              <a:ext uri="{FF2B5EF4-FFF2-40B4-BE49-F238E27FC236}">
                <a16:creationId xmlns:a16="http://schemas.microsoft.com/office/drawing/2014/main" id="{6D5DAE3E-C23E-4293-9772-A606D65D5473}"/>
              </a:ext>
            </a:extLst>
          </p:cNvPr>
          <p:cNvGrpSpPr/>
          <p:nvPr/>
        </p:nvGrpSpPr>
        <p:grpSpPr>
          <a:xfrm>
            <a:off x="4589055" y="4087606"/>
            <a:ext cx="427128" cy="320470"/>
            <a:chOff x="3018614" y="4968330"/>
            <a:chExt cx="418791" cy="314215"/>
          </a:xfrm>
        </p:grpSpPr>
        <p:sp>
          <p:nvSpPr>
            <p:cNvPr id="436" name="Rectangle 932">
              <a:extLst>
                <a:ext uri="{FF2B5EF4-FFF2-40B4-BE49-F238E27FC236}">
                  <a16:creationId xmlns:a16="http://schemas.microsoft.com/office/drawing/2014/main" id="{57D57051-6BC9-4150-B80C-2BD2FB07AF91}"/>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37" name="Freeform 933">
              <a:extLst>
                <a:ext uri="{FF2B5EF4-FFF2-40B4-BE49-F238E27FC236}">
                  <a16:creationId xmlns:a16="http://schemas.microsoft.com/office/drawing/2014/main" id="{79719FCD-09A8-4E1A-B56A-2AB957CCB2D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38" name="Freeform 934">
              <a:extLst>
                <a:ext uri="{FF2B5EF4-FFF2-40B4-BE49-F238E27FC236}">
                  <a16:creationId xmlns:a16="http://schemas.microsoft.com/office/drawing/2014/main" id="{350B3D63-6F8E-4DA7-A793-C68EA29132FA}"/>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39" name="Rectangle 936">
              <a:extLst>
                <a:ext uri="{FF2B5EF4-FFF2-40B4-BE49-F238E27FC236}">
                  <a16:creationId xmlns:a16="http://schemas.microsoft.com/office/drawing/2014/main" id="{868D6999-BCB3-4556-B810-DDB8D6830277}"/>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40" name="Rectangle 937">
              <a:extLst>
                <a:ext uri="{FF2B5EF4-FFF2-40B4-BE49-F238E27FC236}">
                  <a16:creationId xmlns:a16="http://schemas.microsoft.com/office/drawing/2014/main" id="{7F397C58-3A3B-4924-8D04-565D319A7563}"/>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41" name="Oval 938">
              <a:extLst>
                <a:ext uri="{FF2B5EF4-FFF2-40B4-BE49-F238E27FC236}">
                  <a16:creationId xmlns:a16="http://schemas.microsoft.com/office/drawing/2014/main" id="{57BA7135-5B1A-45FC-B848-17DAA9EE2E1E}"/>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42" name="Rectangle 939">
              <a:extLst>
                <a:ext uri="{FF2B5EF4-FFF2-40B4-BE49-F238E27FC236}">
                  <a16:creationId xmlns:a16="http://schemas.microsoft.com/office/drawing/2014/main" id="{02D93F90-3E45-47B7-9536-B18E223C2DD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43" name="Oval 940">
              <a:extLst>
                <a:ext uri="{FF2B5EF4-FFF2-40B4-BE49-F238E27FC236}">
                  <a16:creationId xmlns:a16="http://schemas.microsoft.com/office/drawing/2014/main" id="{79B798C6-9DE4-4EDC-9F3F-5A9B6AB78FC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44" name="Oval 941">
              <a:extLst>
                <a:ext uri="{FF2B5EF4-FFF2-40B4-BE49-F238E27FC236}">
                  <a16:creationId xmlns:a16="http://schemas.microsoft.com/office/drawing/2014/main" id="{0D4A2748-3547-4CCC-9367-0522B4D14FE4}"/>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45" name="Oval 942">
              <a:extLst>
                <a:ext uri="{FF2B5EF4-FFF2-40B4-BE49-F238E27FC236}">
                  <a16:creationId xmlns:a16="http://schemas.microsoft.com/office/drawing/2014/main" id="{FECCF4EE-340D-4F70-A3FC-B436735BEC2B}"/>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46" name="Rectangle 943">
              <a:extLst>
                <a:ext uri="{FF2B5EF4-FFF2-40B4-BE49-F238E27FC236}">
                  <a16:creationId xmlns:a16="http://schemas.microsoft.com/office/drawing/2014/main" id="{47070B6D-DC5B-44FF-B48A-D3FF42D46F7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47" name="Rectangle 944" descr="component solutions">
              <a:extLst>
                <a:ext uri="{FF2B5EF4-FFF2-40B4-BE49-F238E27FC236}">
                  <a16:creationId xmlns:a16="http://schemas.microsoft.com/office/drawing/2014/main" id="{E8BCDB24-1AE1-422A-B6C2-98ACA3690D41}"/>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48" name="Freeform 945">
              <a:extLst>
                <a:ext uri="{FF2B5EF4-FFF2-40B4-BE49-F238E27FC236}">
                  <a16:creationId xmlns:a16="http://schemas.microsoft.com/office/drawing/2014/main" id="{E40041B0-B056-42A6-9317-0A0DD6BD49B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49" name="Freeform 946">
              <a:extLst>
                <a:ext uri="{FF2B5EF4-FFF2-40B4-BE49-F238E27FC236}">
                  <a16:creationId xmlns:a16="http://schemas.microsoft.com/office/drawing/2014/main" id="{AC158A90-8591-4305-AD56-15634E21E4D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50" name="Freeform 947">
              <a:extLst>
                <a:ext uri="{FF2B5EF4-FFF2-40B4-BE49-F238E27FC236}">
                  <a16:creationId xmlns:a16="http://schemas.microsoft.com/office/drawing/2014/main" id="{01187442-221A-46AA-9FFD-E856C113D096}"/>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grpSp>
      <p:sp>
        <p:nvSpPr>
          <p:cNvPr id="355" name="Rectangle 354">
            <a:extLst>
              <a:ext uri="{FF2B5EF4-FFF2-40B4-BE49-F238E27FC236}">
                <a16:creationId xmlns:a16="http://schemas.microsoft.com/office/drawing/2014/main" id="{2194EB89-C90B-4C44-95A5-AD2E29BBCDF5}"/>
              </a:ext>
            </a:extLst>
          </p:cNvPr>
          <p:cNvSpPr/>
          <p:nvPr/>
        </p:nvSpPr>
        <p:spPr bwMode="auto">
          <a:xfrm>
            <a:off x="5251736" y="3889534"/>
            <a:ext cx="932603" cy="1305645"/>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46083" rIns="0" bIns="18652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State management</a:t>
            </a:r>
          </a:p>
        </p:txBody>
      </p:sp>
      <p:grpSp>
        <p:nvGrpSpPr>
          <p:cNvPr id="363" name="Group 362" descr="State management icon">
            <a:extLst>
              <a:ext uri="{FF2B5EF4-FFF2-40B4-BE49-F238E27FC236}">
                <a16:creationId xmlns:a16="http://schemas.microsoft.com/office/drawing/2014/main" id="{9B42536B-56DB-4EE5-B6A1-316B5332D8C2}"/>
              </a:ext>
            </a:extLst>
          </p:cNvPr>
          <p:cNvGrpSpPr/>
          <p:nvPr/>
        </p:nvGrpSpPr>
        <p:grpSpPr>
          <a:xfrm>
            <a:off x="5602418" y="4089914"/>
            <a:ext cx="237773" cy="315854"/>
            <a:chOff x="4385537" y="4970593"/>
            <a:chExt cx="233132" cy="309689"/>
          </a:xfrm>
        </p:grpSpPr>
        <p:sp>
          <p:nvSpPr>
            <p:cNvPr id="433" name="Freeform: Shape 234">
              <a:extLst>
                <a:ext uri="{FF2B5EF4-FFF2-40B4-BE49-F238E27FC236}">
                  <a16:creationId xmlns:a16="http://schemas.microsoft.com/office/drawing/2014/main" id="{4AA0DD6B-0D80-4A3B-A89B-69E0335B657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563">
                <a:defRPr/>
              </a:pPr>
              <a:endParaRPr lang="en-US" kern="0">
                <a:solidFill>
                  <a:srgbClr val="000000"/>
                </a:solidFill>
                <a:latin typeface="Segoe UI"/>
              </a:endParaRPr>
            </a:p>
          </p:txBody>
        </p:sp>
        <p:sp>
          <p:nvSpPr>
            <p:cNvPr id="434" name="Freeform: Shape 235">
              <a:extLst>
                <a:ext uri="{FF2B5EF4-FFF2-40B4-BE49-F238E27FC236}">
                  <a16:creationId xmlns:a16="http://schemas.microsoft.com/office/drawing/2014/main" id="{1E1BEBA2-2783-4914-8B7D-193DD190446A}"/>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563">
                <a:defRPr/>
              </a:pPr>
              <a:endParaRPr lang="en-US" kern="0">
                <a:solidFill>
                  <a:srgbClr val="000000"/>
                </a:solidFill>
                <a:latin typeface="Segoe UI"/>
              </a:endParaRPr>
            </a:p>
          </p:txBody>
        </p:sp>
        <p:sp>
          <p:nvSpPr>
            <p:cNvPr id="435" name="Freeform: Shape 236">
              <a:extLst>
                <a:ext uri="{FF2B5EF4-FFF2-40B4-BE49-F238E27FC236}">
                  <a16:creationId xmlns:a16="http://schemas.microsoft.com/office/drawing/2014/main" id="{BDBB87B7-15CD-4676-9F08-9870E9B0B99B}"/>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563">
                <a:defRPr/>
              </a:pPr>
              <a:endParaRPr lang="en-US" kern="0">
                <a:solidFill>
                  <a:srgbClr val="000000"/>
                </a:solidFill>
                <a:latin typeface="Segoe UI"/>
              </a:endParaRPr>
            </a:p>
          </p:txBody>
        </p:sp>
      </p:grpSp>
      <p:sp>
        <p:nvSpPr>
          <p:cNvPr id="356" name="Rectangle 355">
            <a:extLst>
              <a:ext uri="{FF2B5EF4-FFF2-40B4-BE49-F238E27FC236}">
                <a16:creationId xmlns:a16="http://schemas.microsoft.com/office/drawing/2014/main" id="{746A4DFC-CAA0-47ED-B82E-7162102078D8}"/>
              </a:ext>
            </a:extLst>
          </p:cNvPr>
          <p:cNvSpPr/>
          <p:nvPr/>
        </p:nvSpPr>
        <p:spPr bwMode="auto">
          <a:xfrm>
            <a:off x="6167156" y="3889534"/>
            <a:ext cx="932603" cy="1305645"/>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3260" tIns="746083" rIns="93260" bIns="18652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Publish</a:t>
            </a:r>
            <a:br>
              <a:rPr lang="en-US" sz="1020" kern="0">
                <a:solidFill>
                  <a:srgbClr val="FFFFFF"/>
                </a:solidFill>
                <a:latin typeface="Segoe UI"/>
                <a:ea typeface="Segoe UI" pitchFamily="34" charset="0"/>
                <a:cs typeface="Segoe UI" pitchFamily="34" charset="0"/>
              </a:rPr>
            </a:br>
            <a:r>
              <a:rPr lang="en-US" sz="1020" kern="0">
                <a:solidFill>
                  <a:srgbClr val="FFFFFF"/>
                </a:solidFill>
                <a:latin typeface="Segoe UI"/>
                <a:ea typeface="Segoe UI" pitchFamily="34" charset="0"/>
                <a:cs typeface="Segoe UI" pitchFamily="34" charset="0"/>
              </a:rPr>
              <a:t>and</a:t>
            </a:r>
            <a:br>
              <a:rPr lang="en-US" sz="1020" kern="0">
                <a:solidFill>
                  <a:srgbClr val="FFFFFF"/>
                </a:solidFill>
                <a:latin typeface="Segoe UI"/>
                <a:ea typeface="Segoe UI" pitchFamily="34" charset="0"/>
                <a:cs typeface="Segoe UI" pitchFamily="34" charset="0"/>
              </a:rPr>
            </a:br>
            <a:r>
              <a:rPr lang="en-US" sz="1020" kern="0">
                <a:solidFill>
                  <a:srgbClr val="FFFFFF"/>
                </a:solidFill>
                <a:latin typeface="Segoe UI"/>
                <a:ea typeface="Segoe UI" pitchFamily="34" charset="0"/>
                <a:cs typeface="Segoe UI" pitchFamily="34" charset="0"/>
              </a:rPr>
              <a:t>subscribe</a:t>
            </a:r>
          </a:p>
        </p:txBody>
      </p:sp>
      <p:grpSp>
        <p:nvGrpSpPr>
          <p:cNvPr id="364" name="Group 363" descr="Publish and subscribe icon">
            <a:extLst>
              <a:ext uri="{FF2B5EF4-FFF2-40B4-BE49-F238E27FC236}">
                <a16:creationId xmlns:a16="http://schemas.microsoft.com/office/drawing/2014/main" id="{EF3D8809-8871-4CFB-8F65-A88739937DC6}"/>
              </a:ext>
            </a:extLst>
          </p:cNvPr>
          <p:cNvGrpSpPr/>
          <p:nvPr/>
        </p:nvGrpSpPr>
        <p:grpSpPr>
          <a:xfrm>
            <a:off x="6379053" y="4135831"/>
            <a:ext cx="504403" cy="224019"/>
            <a:chOff x="5522126" y="5015614"/>
            <a:chExt cx="494558" cy="219646"/>
          </a:xfrm>
        </p:grpSpPr>
        <p:sp>
          <p:nvSpPr>
            <p:cNvPr id="426" name="AutoShape 131">
              <a:extLst>
                <a:ext uri="{FF2B5EF4-FFF2-40B4-BE49-F238E27FC236}">
                  <a16:creationId xmlns:a16="http://schemas.microsoft.com/office/drawing/2014/main" id="{2A48200B-7AFA-4B92-9B4D-9817EE5DC631}"/>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427" name="Rectangle 133">
              <a:extLst>
                <a:ext uri="{FF2B5EF4-FFF2-40B4-BE49-F238E27FC236}">
                  <a16:creationId xmlns:a16="http://schemas.microsoft.com/office/drawing/2014/main" id="{F04FE0E8-E44A-4314-8F48-BF1F5FB1D8D2}"/>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428" name="Rectangle 134">
              <a:extLst>
                <a:ext uri="{FF2B5EF4-FFF2-40B4-BE49-F238E27FC236}">
                  <a16:creationId xmlns:a16="http://schemas.microsoft.com/office/drawing/2014/main" id="{CB16C7DB-B890-492A-8443-C072F1D7FB3F}"/>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429" name="Rectangle 135">
              <a:extLst>
                <a:ext uri="{FF2B5EF4-FFF2-40B4-BE49-F238E27FC236}">
                  <a16:creationId xmlns:a16="http://schemas.microsoft.com/office/drawing/2014/main" id="{72FF42B4-D9C3-4710-A8AD-6023F434A46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430" name="Rectangle 136">
              <a:extLst>
                <a:ext uri="{FF2B5EF4-FFF2-40B4-BE49-F238E27FC236}">
                  <a16:creationId xmlns:a16="http://schemas.microsoft.com/office/drawing/2014/main" id="{F5A345A8-8AA3-4A0B-9C7B-38F00A299B1E}"/>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431" name="Rectangle 137">
              <a:extLst>
                <a:ext uri="{FF2B5EF4-FFF2-40B4-BE49-F238E27FC236}">
                  <a16:creationId xmlns:a16="http://schemas.microsoft.com/office/drawing/2014/main" id="{3D8C77D0-863E-475C-B9F3-4D3F704DA618}"/>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kern="0">
                <a:solidFill>
                  <a:srgbClr val="000000"/>
                </a:solidFill>
                <a:latin typeface="Segoe UI"/>
              </a:endParaRPr>
            </a:p>
          </p:txBody>
        </p:sp>
        <p:sp>
          <p:nvSpPr>
            <p:cNvPr id="432" name="Freeform 138">
              <a:extLst>
                <a:ext uri="{FF2B5EF4-FFF2-40B4-BE49-F238E27FC236}">
                  <a16:creationId xmlns:a16="http://schemas.microsoft.com/office/drawing/2014/main" id="{FF9BEB93-D29F-4128-A718-B6BBCD4AB6DE}"/>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kern="0">
                <a:solidFill>
                  <a:srgbClr val="000000"/>
                </a:solidFill>
                <a:latin typeface="Segoe UI"/>
              </a:endParaRPr>
            </a:p>
          </p:txBody>
        </p:sp>
      </p:grpSp>
      <p:sp>
        <p:nvSpPr>
          <p:cNvPr id="357" name="Rectangle 356">
            <a:extLst>
              <a:ext uri="{FF2B5EF4-FFF2-40B4-BE49-F238E27FC236}">
                <a16:creationId xmlns:a16="http://schemas.microsoft.com/office/drawing/2014/main" id="{313F45CC-5988-4314-A90A-EE3CE5082F6A}"/>
              </a:ext>
            </a:extLst>
          </p:cNvPr>
          <p:cNvSpPr/>
          <p:nvPr/>
        </p:nvSpPr>
        <p:spPr bwMode="auto">
          <a:xfrm>
            <a:off x="7082576" y="3889534"/>
            <a:ext cx="932603" cy="1305645"/>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3260" tIns="746083" rIns="93260" bIns="18652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Resource</a:t>
            </a:r>
            <a:br>
              <a:rPr lang="en-US" sz="1020" kern="0">
                <a:solidFill>
                  <a:srgbClr val="FFFFFF"/>
                </a:solidFill>
                <a:latin typeface="Segoe UI"/>
                <a:ea typeface="Segoe UI" pitchFamily="34" charset="0"/>
                <a:cs typeface="Segoe UI" pitchFamily="34" charset="0"/>
              </a:rPr>
            </a:br>
            <a:r>
              <a:rPr lang="en-US" sz="1020" kern="0">
                <a:solidFill>
                  <a:srgbClr val="FFFFFF"/>
                </a:solidFill>
                <a:latin typeface="Segoe UI"/>
                <a:ea typeface="Segoe UI" pitchFamily="34" charset="0"/>
                <a:cs typeface="Segoe UI" pitchFamily="34" charset="0"/>
              </a:rPr>
              <a:t>bindings</a:t>
            </a:r>
            <a:br>
              <a:rPr lang="en-US" sz="1020" kern="0">
                <a:solidFill>
                  <a:srgbClr val="FFFFFF"/>
                </a:solidFill>
                <a:latin typeface="Segoe UI"/>
                <a:ea typeface="Segoe UI" pitchFamily="34" charset="0"/>
                <a:cs typeface="Segoe UI" pitchFamily="34" charset="0"/>
              </a:rPr>
            </a:br>
            <a:r>
              <a:rPr lang="en-US" sz="1020" kern="0">
                <a:solidFill>
                  <a:srgbClr val="FFFFFF"/>
                </a:solidFill>
                <a:latin typeface="Segoe UI"/>
                <a:ea typeface="Segoe UI" pitchFamily="34" charset="0"/>
                <a:cs typeface="Segoe UI" pitchFamily="34" charset="0"/>
              </a:rPr>
              <a:t>and triggers</a:t>
            </a:r>
          </a:p>
        </p:txBody>
      </p:sp>
      <p:sp>
        <p:nvSpPr>
          <p:cNvPr id="358" name="Rectangle 357">
            <a:extLst>
              <a:ext uri="{FF2B5EF4-FFF2-40B4-BE49-F238E27FC236}">
                <a16:creationId xmlns:a16="http://schemas.microsoft.com/office/drawing/2014/main" id="{92276042-449B-45DA-93B9-90CDA705CAF8}"/>
              </a:ext>
            </a:extLst>
          </p:cNvPr>
          <p:cNvSpPr/>
          <p:nvPr/>
        </p:nvSpPr>
        <p:spPr bwMode="auto">
          <a:xfrm>
            <a:off x="7997996" y="3889534"/>
            <a:ext cx="932603" cy="1305645"/>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46083" rIns="0" bIns="18652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Actors</a:t>
            </a:r>
          </a:p>
        </p:txBody>
      </p:sp>
      <p:grpSp>
        <p:nvGrpSpPr>
          <p:cNvPr id="365" name="Group 364" descr="Actors icon">
            <a:extLst>
              <a:ext uri="{FF2B5EF4-FFF2-40B4-BE49-F238E27FC236}">
                <a16:creationId xmlns:a16="http://schemas.microsoft.com/office/drawing/2014/main" id="{7AA91970-DFA2-4942-B636-5C5409C81712}"/>
              </a:ext>
            </a:extLst>
          </p:cNvPr>
          <p:cNvGrpSpPr/>
          <p:nvPr/>
        </p:nvGrpSpPr>
        <p:grpSpPr>
          <a:xfrm>
            <a:off x="8245917" y="4062919"/>
            <a:ext cx="403302" cy="369844"/>
            <a:chOff x="8058210" y="4944318"/>
            <a:chExt cx="395430" cy="362625"/>
          </a:xfrm>
        </p:grpSpPr>
        <p:sp>
          <p:nvSpPr>
            <p:cNvPr id="418" name="Freeform: Shape 219">
              <a:extLst>
                <a:ext uri="{FF2B5EF4-FFF2-40B4-BE49-F238E27FC236}">
                  <a16:creationId xmlns:a16="http://schemas.microsoft.com/office/drawing/2014/main" id="{7AAC5A34-D240-4654-A871-96FA3ED95986}"/>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932563">
                <a:defRPr/>
              </a:pPr>
              <a:endParaRPr lang="en-US" kern="0">
                <a:solidFill>
                  <a:srgbClr val="000000"/>
                </a:solidFill>
                <a:latin typeface="Segoe UI"/>
              </a:endParaRPr>
            </a:p>
          </p:txBody>
        </p:sp>
        <p:sp>
          <p:nvSpPr>
            <p:cNvPr id="419" name="Freeform: Shape 220">
              <a:extLst>
                <a:ext uri="{FF2B5EF4-FFF2-40B4-BE49-F238E27FC236}">
                  <a16:creationId xmlns:a16="http://schemas.microsoft.com/office/drawing/2014/main" id="{176F4822-B375-4D06-8584-1AD17BCF9C0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defTabSz="932563">
                <a:defRPr/>
              </a:pPr>
              <a:endParaRPr lang="en-US" kern="0">
                <a:solidFill>
                  <a:srgbClr val="000000"/>
                </a:solidFill>
                <a:latin typeface="Segoe UI"/>
              </a:endParaRPr>
            </a:p>
          </p:txBody>
        </p:sp>
        <p:sp>
          <p:nvSpPr>
            <p:cNvPr id="420" name="Freeform: Shape 221">
              <a:extLst>
                <a:ext uri="{FF2B5EF4-FFF2-40B4-BE49-F238E27FC236}">
                  <a16:creationId xmlns:a16="http://schemas.microsoft.com/office/drawing/2014/main" id="{453A7A68-41C2-450F-980F-E99F25FB1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932563">
                <a:defRPr/>
              </a:pPr>
              <a:endParaRPr lang="en-US" kern="0">
                <a:solidFill>
                  <a:srgbClr val="000000"/>
                </a:solidFill>
                <a:latin typeface="Segoe UI"/>
              </a:endParaRPr>
            </a:p>
          </p:txBody>
        </p:sp>
        <p:sp>
          <p:nvSpPr>
            <p:cNvPr id="421" name="Freeform: Shape 222">
              <a:extLst>
                <a:ext uri="{FF2B5EF4-FFF2-40B4-BE49-F238E27FC236}">
                  <a16:creationId xmlns:a16="http://schemas.microsoft.com/office/drawing/2014/main" id="{1A4B024E-3258-4E6A-B214-7B0B270F3EA0}"/>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defTabSz="932563">
                <a:defRPr/>
              </a:pPr>
              <a:endParaRPr lang="en-US" kern="0">
                <a:solidFill>
                  <a:srgbClr val="000000"/>
                </a:solidFill>
                <a:latin typeface="Segoe UI"/>
              </a:endParaRPr>
            </a:p>
          </p:txBody>
        </p:sp>
        <p:sp>
          <p:nvSpPr>
            <p:cNvPr id="422" name="Freeform: Shape 223">
              <a:extLst>
                <a:ext uri="{FF2B5EF4-FFF2-40B4-BE49-F238E27FC236}">
                  <a16:creationId xmlns:a16="http://schemas.microsoft.com/office/drawing/2014/main" id="{6B3DAA92-6172-416C-B549-5E952AA30047}"/>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932563">
                <a:defRPr/>
              </a:pPr>
              <a:endParaRPr lang="en-US" kern="0">
                <a:solidFill>
                  <a:srgbClr val="000000"/>
                </a:solidFill>
                <a:latin typeface="Segoe UI"/>
              </a:endParaRPr>
            </a:p>
          </p:txBody>
        </p:sp>
        <p:sp>
          <p:nvSpPr>
            <p:cNvPr id="423" name="Freeform: Shape 224">
              <a:extLst>
                <a:ext uri="{FF2B5EF4-FFF2-40B4-BE49-F238E27FC236}">
                  <a16:creationId xmlns:a16="http://schemas.microsoft.com/office/drawing/2014/main" id="{5B918DAA-50CE-4086-8718-5168D674151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defTabSz="932563">
                <a:defRPr/>
              </a:pPr>
              <a:endParaRPr lang="en-US" kern="0">
                <a:solidFill>
                  <a:srgbClr val="000000"/>
                </a:solidFill>
                <a:latin typeface="Segoe UI"/>
              </a:endParaRPr>
            </a:p>
          </p:txBody>
        </p:sp>
        <p:sp>
          <p:nvSpPr>
            <p:cNvPr id="424" name="Freeform: Shape 225">
              <a:extLst>
                <a:ext uri="{FF2B5EF4-FFF2-40B4-BE49-F238E27FC236}">
                  <a16:creationId xmlns:a16="http://schemas.microsoft.com/office/drawing/2014/main" id="{A58941C3-0350-4702-998B-10151D6BB18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932563">
                <a:defRPr/>
              </a:pPr>
              <a:endParaRPr lang="en-US" kern="0">
                <a:solidFill>
                  <a:srgbClr val="000000"/>
                </a:solidFill>
                <a:latin typeface="Segoe UI"/>
              </a:endParaRPr>
            </a:p>
          </p:txBody>
        </p:sp>
        <p:sp>
          <p:nvSpPr>
            <p:cNvPr id="425" name="Freeform: Shape 226">
              <a:extLst>
                <a:ext uri="{FF2B5EF4-FFF2-40B4-BE49-F238E27FC236}">
                  <a16:creationId xmlns:a16="http://schemas.microsoft.com/office/drawing/2014/main" id="{1047D285-3BA8-49FC-8F9F-F3545F44F115}"/>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defTabSz="932563">
                <a:defRPr/>
              </a:pPr>
              <a:endParaRPr lang="en-US" kern="0">
                <a:solidFill>
                  <a:srgbClr val="000000"/>
                </a:solidFill>
                <a:latin typeface="Segoe UI"/>
              </a:endParaRPr>
            </a:p>
          </p:txBody>
        </p:sp>
      </p:grpSp>
      <p:sp>
        <p:nvSpPr>
          <p:cNvPr id="359" name="Rectangle 358">
            <a:extLst>
              <a:ext uri="{FF2B5EF4-FFF2-40B4-BE49-F238E27FC236}">
                <a16:creationId xmlns:a16="http://schemas.microsoft.com/office/drawing/2014/main" id="{D2267097-A728-43BF-BAE9-B17D5F508A73}"/>
              </a:ext>
            </a:extLst>
          </p:cNvPr>
          <p:cNvSpPr/>
          <p:nvPr/>
        </p:nvSpPr>
        <p:spPr bwMode="auto">
          <a:xfrm>
            <a:off x="8913416" y="3889534"/>
            <a:ext cx="932603" cy="1305645"/>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46083" rIns="0" bIns="18652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Observability</a:t>
            </a:r>
          </a:p>
        </p:txBody>
      </p:sp>
      <p:grpSp>
        <p:nvGrpSpPr>
          <p:cNvPr id="366" name="Group 365" descr="Observability icon">
            <a:extLst>
              <a:ext uri="{FF2B5EF4-FFF2-40B4-BE49-F238E27FC236}">
                <a16:creationId xmlns:a16="http://schemas.microsoft.com/office/drawing/2014/main" id="{F409C089-0EC1-4054-8CEE-3D2F0B2541C5}"/>
              </a:ext>
            </a:extLst>
          </p:cNvPr>
          <p:cNvGrpSpPr/>
          <p:nvPr/>
        </p:nvGrpSpPr>
        <p:grpSpPr>
          <a:xfrm>
            <a:off x="9173712" y="4091412"/>
            <a:ext cx="370331" cy="312858"/>
            <a:chOff x="9332611" y="4972062"/>
            <a:chExt cx="363103" cy="306751"/>
          </a:xfrm>
        </p:grpSpPr>
        <p:sp>
          <p:nvSpPr>
            <p:cNvPr id="411" name="Freeform 855">
              <a:extLst>
                <a:ext uri="{FF2B5EF4-FFF2-40B4-BE49-F238E27FC236}">
                  <a16:creationId xmlns:a16="http://schemas.microsoft.com/office/drawing/2014/main" id="{34A7D7CF-9968-4547-B926-0FFA105617AD}"/>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12" name="Oval 757">
              <a:extLst>
                <a:ext uri="{FF2B5EF4-FFF2-40B4-BE49-F238E27FC236}">
                  <a16:creationId xmlns:a16="http://schemas.microsoft.com/office/drawing/2014/main" id="{61B04533-858A-4D3F-BE5C-18AB8234411F}"/>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13" name="Freeform 855">
              <a:extLst>
                <a:ext uri="{FF2B5EF4-FFF2-40B4-BE49-F238E27FC236}">
                  <a16:creationId xmlns:a16="http://schemas.microsoft.com/office/drawing/2014/main" id="{35165293-6993-4C7F-A8F4-C6B438FD3B3B}"/>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14" name="Oval 757">
              <a:extLst>
                <a:ext uri="{FF2B5EF4-FFF2-40B4-BE49-F238E27FC236}">
                  <a16:creationId xmlns:a16="http://schemas.microsoft.com/office/drawing/2014/main" id="{AE5CD664-8D65-4317-BBC5-A83EE6FF5327}"/>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15" name="Freeform 855">
              <a:extLst>
                <a:ext uri="{FF2B5EF4-FFF2-40B4-BE49-F238E27FC236}">
                  <a16:creationId xmlns:a16="http://schemas.microsoft.com/office/drawing/2014/main" id="{13DD5D10-93B3-4E06-B823-2C4C9B9E959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16" name="Oval 757">
              <a:extLst>
                <a:ext uri="{FF2B5EF4-FFF2-40B4-BE49-F238E27FC236}">
                  <a16:creationId xmlns:a16="http://schemas.microsoft.com/office/drawing/2014/main" id="{BE2EE5A3-A111-45F4-8371-0FA7B958D860}"/>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417" name="Oval 757">
              <a:extLst>
                <a:ext uri="{FF2B5EF4-FFF2-40B4-BE49-F238E27FC236}">
                  <a16:creationId xmlns:a16="http://schemas.microsoft.com/office/drawing/2014/main" id="{84F814E7-CEC1-4190-B46A-7FD1061CBA26}"/>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grpSp>
      <p:sp>
        <p:nvSpPr>
          <p:cNvPr id="367" name="Rectangle 366">
            <a:extLst>
              <a:ext uri="{FF2B5EF4-FFF2-40B4-BE49-F238E27FC236}">
                <a16:creationId xmlns:a16="http://schemas.microsoft.com/office/drawing/2014/main" id="{004CC1AA-535F-4C16-B71A-2524F179A4AB}"/>
              </a:ext>
            </a:extLst>
          </p:cNvPr>
          <p:cNvSpPr/>
          <p:nvPr/>
        </p:nvSpPr>
        <p:spPr bwMode="auto">
          <a:xfrm>
            <a:off x="10744256" y="3889534"/>
            <a:ext cx="932603" cy="1305645"/>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46083" rIns="0" bIns="18652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Extensible</a:t>
            </a:r>
          </a:p>
        </p:txBody>
      </p:sp>
      <p:grpSp>
        <p:nvGrpSpPr>
          <p:cNvPr id="368" name="Group 367" descr="Extensible icon">
            <a:extLst>
              <a:ext uri="{FF2B5EF4-FFF2-40B4-BE49-F238E27FC236}">
                <a16:creationId xmlns:a16="http://schemas.microsoft.com/office/drawing/2014/main" id="{1B33CC87-222D-4F64-8F22-DA3E9BF5D3B4}"/>
              </a:ext>
            </a:extLst>
          </p:cNvPr>
          <p:cNvGrpSpPr/>
          <p:nvPr/>
        </p:nvGrpSpPr>
        <p:grpSpPr>
          <a:xfrm>
            <a:off x="11073133" y="4111989"/>
            <a:ext cx="274850" cy="271704"/>
            <a:chOff x="10615894" y="4992237"/>
            <a:chExt cx="269485" cy="266401"/>
          </a:xfrm>
        </p:grpSpPr>
        <p:sp>
          <p:nvSpPr>
            <p:cNvPr id="407" name="Freeform: Shape 208">
              <a:extLst>
                <a:ext uri="{FF2B5EF4-FFF2-40B4-BE49-F238E27FC236}">
                  <a16:creationId xmlns:a16="http://schemas.microsoft.com/office/drawing/2014/main" id="{3D640C53-C6AD-4C42-A1C2-6B291ABA36A9}"/>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defTabSz="932563">
                <a:defRPr/>
              </a:pPr>
              <a:endParaRPr lang="en-US" kern="0">
                <a:solidFill>
                  <a:srgbClr val="000000"/>
                </a:solidFill>
                <a:latin typeface="Segoe UI"/>
              </a:endParaRPr>
            </a:p>
          </p:txBody>
        </p:sp>
        <p:sp>
          <p:nvSpPr>
            <p:cNvPr id="408" name="Freeform: Shape 209">
              <a:extLst>
                <a:ext uri="{FF2B5EF4-FFF2-40B4-BE49-F238E27FC236}">
                  <a16:creationId xmlns:a16="http://schemas.microsoft.com/office/drawing/2014/main" id="{58A62A44-1420-4CAD-8CBC-95DC4675FB7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defTabSz="932563">
                <a:defRPr/>
              </a:pPr>
              <a:endParaRPr lang="en-US" kern="0">
                <a:solidFill>
                  <a:srgbClr val="000000"/>
                </a:solidFill>
                <a:latin typeface="Segoe UI"/>
              </a:endParaRPr>
            </a:p>
          </p:txBody>
        </p:sp>
        <p:sp>
          <p:nvSpPr>
            <p:cNvPr id="409" name="Freeform: Shape 210">
              <a:extLst>
                <a:ext uri="{FF2B5EF4-FFF2-40B4-BE49-F238E27FC236}">
                  <a16:creationId xmlns:a16="http://schemas.microsoft.com/office/drawing/2014/main" id="{59E65F0B-9DEF-46AC-80DD-8B5F6FF3BDB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defTabSz="932563">
                <a:defRPr/>
              </a:pPr>
              <a:endParaRPr lang="en-US" kern="0">
                <a:solidFill>
                  <a:srgbClr val="000000"/>
                </a:solidFill>
                <a:latin typeface="Segoe UI"/>
              </a:endParaRPr>
            </a:p>
          </p:txBody>
        </p:sp>
        <p:sp>
          <p:nvSpPr>
            <p:cNvPr id="410" name="Freeform: Shape 211">
              <a:extLst>
                <a:ext uri="{FF2B5EF4-FFF2-40B4-BE49-F238E27FC236}">
                  <a16:creationId xmlns:a16="http://schemas.microsoft.com/office/drawing/2014/main" id="{68808885-D38C-4161-9C58-B08E48DA084C}"/>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932563">
                <a:defRPr/>
              </a:pPr>
              <a:endParaRPr lang="en-US" kern="0">
                <a:solidFill>
                  <a:srgbClr val="000000"/>
                </a:solidFill>
                <a:latin typeface="Segoe UI"/>
              </a:endParaRPr>
            </a:p>
          </p:txBody>
        </p:sp>
      </p:grpSp>
      <p:sp>
        <p:nvSpPr>
          <p:cNvPr id="360" name="Rectangle 359">
            <a:extLst>
              <a:ext uri="{FF2B5EF4-FFF2-40B4-BE49-F238E27FC236}">
                <a16:creationId xmlns:a16="http://schemas.microsoft.com/office/drawing/2014/main" id="{E6998072-B69B-40CE-83C2-9CD552BACD05}"/>
              </a:ext>
            </a:extLst>
          </p:cNvPr>
          <p:cNvSpPr/>
          <p:nvPr/>
        </p:nvSpPr>
        <p:spPr bwMode="auto">
          <a:xfrm>
            <a:off x="9828836" y="3889534"/>
            <a:ext cx="932603" cy="1305645"/>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746083" rIns="0" bIns="18652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Secrets</a:t>
            </a:r>
          </a:p>
        </p:txBody>
      </p:sp>
      <p:grpSp>
        <p:nvGrpSpPr>
          <p:cNvPr id="371" name="Graphic 67" descr="Secrets icon">
            <a:extLst>
              <a:ext uri="{FF2B5EF4-FFF2-40B4-BE49-F238E27FC236}">
                <a16:creationId xmlns:a16="http://schemas.microsoft.com/office/drawing/2014/main" id="{95F483C5-ED27-4E99-9C2A-A59C756CE107}"/>
              </a:ext>
            </a:extLst>
          </p:cNvPr>
          <p:cNvGrpSpPr/>
          <p:nvPr/>
        </p:nvGrpSpPr>
        <p:grpSpPr>
          <a:xfrm>
            <a:off x="10138263" y="4048935"/>
            <a:ext cx="314011" cy="397811"/>
            <a:chOff x="8679465" y="4088478"/>
            <a:chExt cx="360069" cy="456160"/>
          </a:xfrm>
        </p:grpSpPr>
        <p:sp>
          <p:nvSpPr>
            <p:cNvPr id="396" name="Freeform: Shape 182">
              <a:extLst>
                <a:ext uri="{FF2B5EF4-FFF2-40B4-BE49-F238E27FC236}">
                  <a16:creationId xmlns:a16="http://schemas.microsoft.com/office/drawing/2014/main" id="{77FF1337-14DC-4977-AB17-91F126F5657B}"/>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pPr defTabSz="932597">
                <a:defRPr/>
              </a:pPr>
              <a:endParaRPr lang="en-US" sz="1836" kern="0">
                <a:solidFill>
                  <a:srgbClr val="FFFFFF"/>
                </a:solidFill>
                <a:latin typeface="Segoe UI"/>
              </a:endParaRPr>
            </a:p>
          </p:txBody>
        </p:sp>
        <p:sp>
          <p:nvSpPr>
            <p:cNvPr id="397" name="Freeform: Shape 183">
              <a:extLst>
                <a:ext uri="{FF2B5EF4-FFF2-40B4-BE49-F238E27FC236}">
                  <a16:creationId xmlns:a16="http://schemas.microsoft.com/office/drawing/2014/main" id="{E6A2378C-E412-415A-90D9-7CFDE80D8443}"/>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FFFFFF"/>
            </a:solidFill>
            <a:ln w="1745" cap="flat">
              <a:noFill/>
              <a:prstDash val="solid"/>
              <a:miter/>
            </a:ln>
          </p:spPr>
          <p:txBody>
            <a:bodyPr rtlCol="0" anchor="ctr"/>
            <a:lstStyle/>
            <a:p>
              <a:pPr defTabSz="932597">
                <a:defRPr/>
              </a:pPr>
              <a:endParaRPr lang="en-US" sz="1836" kern="0">
                <a:solidFill>
                  <a:srgbClr val="FFFFFF"/>
                </a:solidFill>
                <a:latin typeface="Segoe UI"/>
              </a:endParaRPr>
            </a:p>
          </p:txBody>
        </p:sp>
      </p:grpSp>
      <p:grpSp>
        <p:nvGrpSpPr>
          <p:cNvPr id="370" name="Group 369" descr="Resource bindings and triggers icon&#10;">
            <a:extLst>
              <a:ext uri="{FF2B5EF4-FFF2-40B4-BE49-F238E27FC236}">
                <a16:creationId xmlns:a16="http://schemas.microsoft.com/office/drawing/2014/main" id="{AC59370E-804C-413A-BE19-3E7E392F6D87}"/>
              </a:ext>
            </a:extLst>
          </p:cNvPr>
          <p:cNvGrpSpPr/>
          <p:nvPr/>
        </p:nvGrpSpPr>
        <p:grpSpPr>
          <a:xfrm>
            <a:off x="7291790" y="4049751"/>
            <a:ext cx="496587" cy="396179"/>
            <a:chOff x="7404591" y="5023820"/>
            <a:chExt cx="486894" cy="388446"/>
          </a:xfrm>
        </p:grpSpPr>
        <p:sp>
          <p:nvSpPr>
            <p:cNvPr id="398" name="Freeform: Shape 184">
              <a:extLst>
                <a:ext uri="{FF2B5EF4-FFF2-40B4-BE49-F238E27FC236}">
                  <a16:creationId xmlns:a16="http://schemas.microsoft.com/office/drawing/2014/main" id="{96B913C4-2151-494A-98AB-8F1B6ED8429D}"/>
                </a:ext>
              </a:extLst>
            </p:cNvPr>
            <p:cNvSpPr/>
            <p:nvPr/>
          </p:nvSpPr>
          <p:spPr>
            <a:xfrm>
              <a:off x="7596220" y="5156016"/>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rgbClr val="FFFFFF"/>
            </a:solidFill>
            <a:ln w="1285" cap="flat">
              <a:noFill/>
              <a:prstDash val="solid"/>
              <a:miter/>
            </a:ln>
          </p:spPr>
          <p:txBody>
            <a:bodyPr rtlCol="0" anchor="ctr"/>
            <a:lstStyle/>
            <a:p>
              <a:pPr defTabSz="932597">
                <a:defRPr/>
              </a:pPr>
              <a:endParaRPr lang="en-US" sz="1836" kern="0">
                <a:solidFill>
                  <a:srgbClr val="FFFFFF"/>
                </a:solidFill>
                <a:latin typeface="Segoe UI"/>
              </a:endParaRPr>
            </a:p>
          </p:txBody>
        </p:sp>
        <p:sp>
          <p:nvSpPr>
            <p:cNvPr id="399" name="Freeform: Shape 185">
              <a:extLst>
                <a:ext uri="{FF2B5EF4-FFF2-40B4-BE49-F238E27FC236}">
                  <a16:creationId xmlns:a16="http://schemas.microsoft.com/office/drawing/2014/main" id="{711A510E-51C2-4CA4-A73E-549DDE7B7646}"/>
                </a:ext>
              </a:extLst>
            </p:cNvPr>
            <p:cNvSpPr/>
            <p:nvPr/>
          </p:nvSpPr>
          <p:spPr>
            <a:xfrm>
              <a:off x="7624295" y="5143618"/>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rgbClr val="FFFFFF"/>
            </a:solidFill>
            <a:ln w="1285" cap="flat">
              <a:noFill/>
              <a:prstDash val="solid"/>
              <a:miter/>
            </a:ln>
          </p:spPr>
          <p:txBody>
            <a:bodyPr rtlCol="0" anchor="ctr"/>
            <a:lstStyle/>
            <a:p>
              <a:pPr defTabSz="932597">
                <a:defRPr/>
              </a:pPr>
              <a:endParaRPr lang="en-US" sz="1836" kern="0">
                <a:solidFill>
                  <a:srgbClr val="FFFFFF"/>
                </a:solidFill>
                <a:latin typeface="Segoe UI"/>
              </a:endParaRPr>
            </a:p>
          </p:txBody>
        </p:sp>
        <p:sp>
          <p:nvSpPr>
            <p:cNvPr id="400" name="Freeform: Shape 186">
              <a:extLst>
                <a:ext uri="{FF2B5EF4-FFF2-40B4-BE49-F238E27FC236}">
                  <a16:creationId xmlns:a16="http://schemas.microsoft.com/office/drawing/2014/main" id="{DB959672-7F9D-463E-B0D9-6CE3B2AA4A93}"/>
                </a:ext>
              </a:extLst>
            </p:cNvPr>
            <p:cNvSpPr/>
            <p:nvPr/>
          </p:nvSpPr>
          <p:spPr>
            <a:xfrm>
              <a:off x="7404591" y="5023820"/>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rgbClr val="FFFFFF"/>
            </a:solidFill>
            <a:ln w="1285" cap="flat">
              <a:noFill/>
              <a:prstDash val="solid"/>
              <a:miter/>
            </a:ln>
          </p:spPr>
          <p:txBody>
            <a:bodyPr rtlCol="0" anchor="ctr"/>
            <a:lstStyle/>
            <a:p>
              <a:pPr defTabSz="932597">
                <a:defRPr/>
              </a:pPr>
              <a:endParaRPr lang="en-US" sz="1836" kern="0">
                <a:solidFill>
                  <a:srgbClr val="FFFFFF"/>
                </a:solidFill>
                <a:latin typeface="Segoe UI"/>
              </a:endParaRPr>
            </a:p>
          </p:txBody>
        </p:sp>
        <p:sp>
          <p:nvSpPr>
            <p:cNvPr id="401" name="Freeform: Shape 187">
              <a:extLst>
                <a:ext uri="{FF2B5EF4-FFF2-40B4-BE49-F238E27FC236}">
                  <a16:creationId xmlns:a16="http://schemas.microsoft.com/office/drawing/2014/main" id="{938DE5FD-CD80-4899-94E6-750207AB880C}"/>
                </a:ext>
              </a:extLst>
            </p:cNvPr>
            <p:cNvSpPr/>
            <p:nvPr/>
          </p:nvSpPr>
          <p:spPr>
            <a:xfrm>
              <a:off x="7566896" y="5100797"/>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pPr defTabSz="932597">
                <a:defRPr/>
              </a:pPr>
              <a:endParaRPr lang="en-US" sz="1836" kern="0">
                <a:solidFill>
                  <a:srgbClr val="FFFFFF"/>
                </a:solidFill>
                <a:latin typeface="Segoe UI"/>
              </a:endParaRPr>
            </a:p>
          </p:txBody>
        </p:sp>
        <p:sp>
          <p:nvSpPr>
            <p:cNvPr id="402" name="Freeform: Shape 188">
              <a:extLst>
                <a:ext uri="{FF2B5EF4-FFF2-40B4-BE49-F238E27FC236}">
                  <a16:creationId xmlns:a16="http://schemas.microsoft.com/office/drawing/2014/main" id="{062BD0D4-C629-4344-A183-50C139FB414A}"/>
                </a:ext>
              </a:extLst>
            </p:cNvPr>
            <p:cNvSpPr/>
            <p:nvPr/>
          </p:nvSpPr>
          <p:spPr>
            <a:xfrm>
              <a:off x="7689031" y="5313518"/>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rgbClr val="FFFFFF"/>
            </a:solidFill>
            <a:ln w="1285" cap="flat">
              <a:noFill/>
              <a:prstDash val="solid"/>
              <a:miter/>
            </a:ln>
          </p:spPr>
          <p:txBody>
            <a:bodyPr rtlCol="0" anchor="ctr"/>
            <a:lstStyle/>
            <a:p>
              <a:pPr defTabSz="932597">
                <a:defRPr/>
              </a:pPr>
              <a:endParaRPr lang="en-US" sz="1836" kern="0">
                <a:solidFill>
                  <a:srgbClr val="FFFFFF"/>
                </a:solidFill>
                <a:latin typeface="Segoe UI"/>
              </a:endParaRPr>
            </a:p>
          </p:txBody>
        </p:sp>
        <p:sp>
          <p:nvSpPr>
            <p:cNvPr id="403" name="Freeform: Shape 189">
              <a:extLst>
                <a:ext uri="{FF2B5EF4-FFF2-40B4-BE49-F238E27FC236}">
                  <a16:creationId xmlns:a16="http://schemas.microsoft.com/office/drawing/2014/main" id="{DA1B40E3-B3EA-444C-911F-1D630AEF6605}"/>
                </a:ext>
              </a:extLst>
            </p:cNvPr>
            <p:cNvSpPr/>
            <p:nvPr/>
          </p:nvSpPr>
          <p:spPr>
            <a:xfrm>
              <a:off x="7618662" y="5224391"/>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pPr defTabSz="932597">
                <a:defRPr/>
              </a:pPr>
              <a:endParaRPr lang="en-US" sz="1836" kern="0">
                <a:solidFill>
                  <a:srgbClr val="FFFFFF"/>
                </a:solidFill>
                <a:latin typeface="Segoe UI"/>
              </a:endParaRPr>
            </a:p>
          </p:txBody>
        </p:sp>
      </p:grpSp>
      <p:grpSp>
        <p:nvGrpSpPr>
          <p:cNvPr id="372" name="Group 371">
            <a:extLst>
              <a:ext uri="{FF2B5EF4-FFF2-40B4-BE49-F238E27FC236}">
                <a16:creationId xmlns:a16="http://schemas.microsoft.com/office/drawing/2014/main" id="{8D5C55CE-4DEE-406D-A843-3D0340DBA11D}"/>
              </a:ext>
              <a:ext uri="{C183D7F6-B498-43B3-948B-1728B52AA6E4}">
                <adec:decorative xmlns:adec="http://schemas.microsoft.com/office/drawing/2017/decorative" val="1"/>
              </a:ext>
            </a:extLst>
          </p:cNvPr>
          <p:cNvGrpSpPr/>
          <p:nvPr/>
        </p:nvGrpSpPr>
        <p:grpSpPr>
          <a:xfrm>
            <a:off x="7818140" y="1938894"/>
            <a:ext cx="373041" cy="373041"/>
            <a:chOff x="-580524" y="949870"/>
            <a:chExt cx="467451" cy="467451"/>
          </a:xfrm>
        </p:grpSpPr>
        <p:sp>
          <p:nvSpPr>
            <p:cNvPr id="390" name="Oval 389">
              <a:extLst>
                <a:ext uri="{FF2B5EF4-FFF2-40B4-BE49-F238E27FC236}">
                  <a16:creationId xmlns:a16="http://schemas.microsoft.com/office/drawing/2014/main" id="{445836DA-0590-495D-AEEC-2F4E5193AD7F}"/>
                </a:ext>
              </a:extLst>
            </p:cNvPr>
            <p:cNvSpPr/>
            <p:nvPr/>
          </p:nvSpPr>
          <p:spPr bwMode="auto">
            <a:xfrm>
              <a:off x="-580524" y="949870"/>
              <a:ext cx="467451" cy="467451"/>
            </a:xfrm>
            <a:prstGeom prst="ellipse">
              <a:avLst/>
            </a:prstGeom>
            <a:solidFill>
              <a:srgbClr val="000000"/>
            </a:solidFill>
            <a:ln w="9525" cap="flat" cmpd="sng" algn="ctr">
              <a:noFill/>
              <a:prstDash val="solid"/>
              <a:headEnd type="none" w="med" len="med"/>
              <a:tailEnd type="none" w="med" len="med"/>
            </a:ln>
            <a:effectLst>
              <a:outerShdw blurRad="254000" algn="ctr" rotWithShape="0">
                <a:srgbClr val="E6E6E6">
                  <a:alpha val="5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1632" kern="0" err="1">
                <a:solidFill>
                  <a:srgbClr val="000000"/>
                </a:solidFill>
                <a:latin typeface="Segoe UI Semibold"/>
                <a:cs typeface="Segoe UI" pitchFamily="34" charset="0"/>
              </a:endParaRPr>
            </a:p>
          </p:txBody>
        </p:sp>
        <p:grpSp>
          <p:nvGrpSpPr>
            <p:cNvPr id="391" name="app development" descr="application development">
              <a:extLst>
                <a:ext uri="{FF2B5EF4-FFF2-40B4-BE49-F238E27FC236}">
                  <a16:creationId xmlns:a16="http://schemas.microsoft.com/office/drawing/2014/main" id="{421ACD06-BE1A-43B9-ACEC-155EDB4AA97F}"/>
                </a:ext>
              </a:extLst>
            </p:cNvPr>
            <p:cNvGrpSpPr/>
            <p:nvPr/>
          </p:nvGrpSpPr>
          <p:grpSpPr>
            <a:xfrm>
              <a:off x="-526584" y="1075184"/>
              <a:ext cx="359570" cy="216822"/>
              <a:chOff x="1619314" y="4920550"/>
              <a:chExt cx="500421" cy="301755"/>
            </a:xfrm>
          </p:grpSpPr>
          <p:sp>
            <p:nvSpPr>
              <p:cNvPr id="392" name="Freeform: Shape 88">
                <a:extLst>
                  <a:ext uri="{FF2B5EF4-FFF2-40B4-BE49-F238E27FC236}">
                    <a16:creationId xmlns:a16="http://schemas.microsoft.com/office/drawing/2014/main" id="{C31CA3AD-1FBD-44B3-BB29-57F1487F407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932563">
                  <a:defRPr/>
                </a:pPr>
                <a:endParaRPr lang="en-US" kern="0">
                  <a:solidFill>
                    <a:srgbClr val="000000"/>
                  </a:solidFill>
                  <a:latin typeface="Segoe UI"/>
                </a:endParaRPr>
              </a:p>
            </p:txBody>
          </p:sp>
          <p:sp>
            <p:nvSpPr>
              <p:cNvPr id="393" name="Freeform: Shape 89">
                <a:extLst>
                  <a:ext uri="{FF2B5EF4-FFF2-40B4-BE49-F238E27FC236}">
                    <a16:creationId xmlns:a16="http://schemas.microsoft.com/office/drawing/2014/main" id="{90F9D544-4965-4A42-8ADF-758C49AB26D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932563">
                  <a:defRPr/>
                </a:pPr>
                <a:endParaRPr lang="en-US" kern="0">
                  <a:solidFill>
                    <a:srgbClr val="000000"/>
                  </a:solidFill>
                  <a:latin typeface="Segoe UI"/>
                </a:endParaRPr>
              </a:p>
            </p:txBody>
          </p:sp>
          <p:sp>
            <p:nvSpPr>
              <p:cNvPr id="394" name="Freeform: Shape 90">
                <a:extLst>
                  <a:ext uri="{FF2B5EF4-FFF2-40B4-BE49-F238E27FC236}">
                    <a16:creationId xmlns:a16="http://schemas.microsoft.com/office/drawing/2014/main" id="{94528C24-AB3D-49B2-B2A4-115AC8721852}"/>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932563">
                  <a:defRPr/>
                </a:pPr>
                <a:endParaRPr lang="en-US" kern="0">
                  <a:solidFill>
                    <a:srgbClr val="000000"/>
                  </a:solidFill>
                  <a:latin typeface="Segoe UI"/>
                </a:endParaRPr>
              </a:p>
            </p:txBody>
          </p:sp>
          <p:sp>
            <p:nvSpPr>
              <p:cNvPr id="395" name="Freeform: Shape 91">
                <a:extLst>
                  <a:ext uri="{FF2B5EF4-FFF2-40B4-BE49-F238E27FC236}">
                    <a16:creationId xmlns:a16="http://schemas.microsoft.com/office/drawing/2014/main" id="{E8078775-1FF1-4737-9620-D43E39828A2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932563">
                  <a:defRPr/>
                </a:pPr>
                <a:endParaRPr lang="en-US" kern="0">
                  <a:solidFill>
                    <a:srgbClr val="000000"/>
                  </a:solidFill>
                  <a:latin typeface="Segoe UI"/>
                </a:endParaRPr>
              </a:p>
            </p:txBody>
          </p:sp>
        </p:grpSp>
      </p:grpSp>
      <p:cxnSp>
        <p:nvCxnSpPr>
          <p:cNvPr id="381" name="Connector: Elbow 380">
            <a:extLst>
              <a:ext uri="{FF2B5EF4-FFF2-40B4-BE49-F238E27FC236}">
                <a16:creationId xmlns:a16="http://schemas.microsoft.com/office/drawing/2014/main" id="{9D72F2DD-3565-4D04-8A7A-816F40645ABF}"/>
              </a:ext>
              <a:ext uri="{C183D7F6-B498-43B3-948B-1728B52AA6E4}">
                <adec:decorative xmlns:adec="http://schemas.microsoft.com/office/drawing/2017/decorative" val="1"/>
              </a:ext>
            </a:extLst>
          </p:cNvPr>
          <p:cNvCxnSpPr>
            <a:cxnSpLocks/>
          </p:cNvCxnSpPr>
          <p:nvPr/>
        </p:nvCxnSpPr>
        <p:spPr>
          <a:xfrm rot="5400000" flipH="1" flipV="1">
            <a:off x="8004661" y="2162767"/>
            <a:ext cx="12953" cy="2738930"/>
          </a:xfrm>
          <a:prstGeom prst="bentConnector3">
            <a:avLst>
              <a:gd name="adj1" fmla="val 1800000"/>
            </a:avLst>
          </a:prstGeom>
          <a:noFill/>
          <a:ln w="12700" cap="flat" cmpd="sng" algn="ctr">
            <a:solidFill>
              <a:srgbClr val="FFFFFF"/>
            </a:solidFill>
            <a:prstDash val="solid"/>
            <a:headEnd type="none" w="lg" len="med"/>
            <a:tailEnd type="none" w="lg" len="med"/>
          </a:ln>
          <a:effectLst/>
        </p:spPr>
      </p:cxnSp>
      <p:cxnSp>
        <p:nvCxnSpPr>
          <p:cNvPr id="382" name="Straight Connector 381">
            <a:extLst>
              <a:ext uri="{FF2B5EF4-FFF2-40B4-BE49-F238E27FC236}">
                <a16:creationId xmlns:a16="http://schemas.microsoft.com/office/drawing/2014/main" id="{9F1FE529-4624-42B4-9B65-5D76960C1798}"/>
              </a:ext>
              <a:ext uri="{C183D7F6-B498-43B3-948B-1728B52AA6E4}">
                <adec:decorative xmlns:adec="http://schemas.microsoft.com/office/drawing/2017/decorative" val="1"/>
              </a:ext>
            </a:extLst>
          </p:cNvPr>
          <p:cNvCxnSpPr>
            <a:cxnSpLocks/>
          </p:cNvCxnSpPr>
          <p:nvPr/>
        </p:nvCxnSpPr>
        <p:spPr>
          <a:xfrm flipV="1">
            <a:off x="8011137" y="3162745"/>
            <a:ext cx="0" cy="142051"/>
          </a:xfrm>
          <a:prstGeom prst="line">
            <a:avLst/>
          </a:prstGeom>
          <a:noFill/>
          <a:ln w="12700" cap="flat" cmpd="sng" algn="ctr">
            <a:solidFill>
              <a:srgbClr val="FFFFFF"/>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27E4EE63-292E-41FC-9AEA-D88B187F2438}"/>
              </a:ext>
              <a:ext uri="{C183D7F6-B498-43B3-948B-1728B52AA6E4}">
                <adec:decorative xmlns:adec="http://schemas.microsoft.com/office/drawing/2017/decorative" val="1"/>
              </a:ext>
            </a:extLst>
          </p:cNvPr>
          <p:cNvCxnSpPr>
            <a:cxnSpLocks/>
          </p:cNvCxnSpPr>
          <p:nvPr/>
        </p:nvCxnSpPr>
        <p:spPr>
          <a:xfrm flipH="1">
            <a:off x="4771131" y="2475299"/>
            <a:ext cx="1305645" cy="0"/>
          </a:xfrm>
          <a:prstGeom prst="line">
            <a:avLst/>
          </a:prstGeom>
          <a:noFill/>
          <a:ln w="12700" cap="flat" cmpd="sng" algn="ctr">
            <a:solidFill>
              <a:srgbClr val="FFFFFF"/>
            </a:solidFill>
            <a:prstDash val="solid"/>
            <a:headEnd type="none" w="lg" len="med"/>
            <a:tailEnd type="none" w="lg" len="med"/>
          </a:ln>
          <a:effectLst/>
        </p:spPr>
      </p:cxnSp>
      <p:cxnSp>
        <p:nvCxnSpPr>
          <p:cNvPr id="377" name="Straight Connector 376">
            <a:extLst>
              <a:ext uri="{FF2B5EF4-FFF2-40B4-BE49-F238E27FC236}">
                <a16:creationId xmlns:a16="http://schemas.microsoft.com/office/drawing/2014/main" id="{7038FEBA-3C3A-4DB2-AD31-71CEE0B7CA10}"/>
              </a:ext>
              <a:ext uri="{C183D7F6-B498-43B3-948B-1728B52AA6E4}">
                <adec:decorative xmlns:adec="http://schemas.microsoft.com/office/drawing/2017/decorative" val="1"/>
              </a:ext>
            </a:extLst>
          </p:cNvPr>
          <p:cNvCxnSpPr>
            <a:cxnSpLocks/>
          </p:cNvCxnSpPr>
          <p:nvPr/>
        </p:nvCxnSpPr>
        <p:spPr>
          <a:xfrm flipH="1">
            <a:off x="9936365" y="2475299"/>
            <a:ext cx="1305645" cy="0"/>
          </a:xfrm>
          <a:prstGeom prst="line">
            <a:avLst/>
          </a:prstGeom>
          <a:noFill/>
          <a:ln w="12700" cap="flat" cmpd="sng" algn="ctr">
            <a:solidFill>
              <a:srgbClr val="FFFFFF"/>
            </a:solidFill>
            <a:prstDash val="solid"/>
            <a:headEnd type="none" w="lg" len="med"/>
            <a:tailEnd type="none" w="lg" len="med"/>
          </a:ln>
          <a:effectLst/>
        </p:spPr>
      </p:cxnSp>
      <p:sp>
        <p:nvSpPr>
          <p:cNvPr id="347" name="Rectangle 346" descr="Diagram showing Channels, Microservices, and Azure Services">
            <a:extLst>
              <a:ext uri="{FF2B5EF4-FFF2-40B4-BE49-F238E27FC236}">
                <a16:creationId xmlns:a16="http://schemas.microsoft.com/office/drawing/2014/main" id="{B8E5DB83-15A1-4B51-BF2E-218B46313704}"/>
              </a:ext>
              <a:ext uri="{C183D7F6-B498-43B3-948B-1728B52AA6E4}">
                <adec:decorative xmlns:adec="http://schemas.microsoft.com/office/drawing/2017/decorative" val="0"/>
              </a:ext>
            </a:extLst>
          </p:cNvPr>
          <p:cNvSpPr/>
          <p:nvPr/>
        </p:nvSpPr>
        <p:spPr bwMode="auto">
          <a:xfrm>
            <a:off x="4345087" y="5561752"/>
            <a:ext cx="1865207" cy="2098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3260" rIns="93260" bIns="9326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224" kern="0">
                <a:solidFill>
                  <a:srgbClr val="FFFFFF"/>
                </a:solidFill>
                <a:latin typeface="Segoe UI Semibold"/>
                <a:ea typeface="Segoe UI" pitchFamily="34" charset="0"/>
                <a:cs typeface="Segoe UI" pitchFamily="34" charset="0"/>
              </a:rPr>
              <a:t>Hosting infrastructure</a:t>
            </a:r>
          </a:p>
        </p:txBody>
      </p:sp>
      <p:pic>
        <p:nvPicPr>
          <p:cNvPr id="351" name="Picture 4" descr="Microsoft Azure Logo - Augment IT">
            <a:extLst>
              <a:ext uri="{FF2B5EF4-FFF2-40B4-BE49-F238E27FC236}">
                <a16:creationId xmlns:a16="http://schemas.microsoft.com/office/drawing/2014/main" id="{16AC477E-358B-4B86-AE02-81F5D4B72F5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7236" b="1552"/>
          <a:stretch/>
        </p:blipFill>
        <p:spPr bwMode="auto">
          <a:xfrm>
            <a:off x="4366192" y="5878125"/>
            <a:ext cx="1087575" cy="417416"/>
          </a:xfrm>
          <a:prstGeom prst="rect">
            <a:avLst/>
          </a:prstGeom>
          <a:noFill/>
          <a:extLst>
            <a:ext uri="{909E8E84-426E-40DD-AFC4-6F175D3DCCD1}">
              <a14:hiddenFill xmlns:a14="http://schemas.microsoft.com/office/drawing/2010/main">
                <a:solidFill>
                  <a:srgbClr val="FFFFFF"/>
                </a:solidFill>
              </a14:hiddenFill>
            </a:ext>
          </a:extLst>
        </p:spPr>
      </p:pic>
      <p:grpSp>
        <p:nvGrpSpPr>
          <p:cNvPr id="348" name="Group 347" descr="Azure arc logo">
            <a:extLst>
              <a:ext uri="{FF2B5EF4-FFF2-40B4-BE49-F238E27FC236}">
                <a16:creationId xmlns:a16="http://schemas.microsoft.com/office/drawing/2014/main" id="{560D80F9-64E2-43A2-B487-7E31C5F26604}"/>
              </a:ext>
            </a:extLst>
          </p:cNvPr>
          <p:cNvGrpSpPr/>
          <p:nvPr/>
        </p:nvGrpSpPr>
        <p:grpSpPr>
          <a:xfrm>
            <a:off x="5661915" y="5961360"/>
            <a:ext cx="776996" cy="250980"/>
            <a:chOff x="6444468" y="5549201"/>
            <a:chExt cx="849258" cy="274320"/>
          </a:xfrm>
        </p:grpSpPr>
        <p:pic>
          <p:nvPicPr>
            <p:cNvPr id="453" name="Graphic 452">
              <a:extLst>
                <a:ext uri="{FF2B5EF4-FFF2-40B4-BE49-F238E27FC236}">
                  <a16:creationId xmlns:a16="http://schemas.microsoft.com/office/drawing/2014/main" id="{19FFC73D-EB43-43F4-AF7A-DE6806E13BF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6444468" y="5549201"/>
              <a:ext cx="274320" cy="274320"/>
            </a:xfrm>
            <a:prstGeom prst="rect">
              <a:avLst/>
            </a:prstGeom>
          </p:spPr>
        </p:pic>
        <p:sp>
          <p:nvSpPr>
            <p:cNvPr id="454" name="TextBox 453">
              <a:extLst>
                <a:ext uri="{FF2B5EF4-FFF2-40B4-BE49-F238E27FC236}">
                  <a16:creationId xmlns:a16="http://schemas.microsoft.com/office/drawing/2014/main" id="{49BBE652-86BC-4C05-9039-FE2BDAC177BF}"/>
                </a:ext>
              </a:extLst>
            </p:cNvPr>
            <p:cNvSpPr txBox="1"/>
            <p:nvPr/>
          </p:nvSpPr>
          <p:spPr>
            <a:xfrm>
              <a:off x="6785516" y="5617750"/>
              <a:ext cx="508210" cy="137223"/>
            </a:xfrm>
            <a:prstGeom prst="rect">
              <a:avLst/>
            </a:prstGeom>
            <a:noFill/>
          </p:spPr>
          <p:txBody>
            <a:bodyPr wrap="square" lIns="0" tIns="0" rIns="0" bIns="0" rtlCol="0" anchor="ctr">
              <a:spAutoFit/>
            </a:bodyPr>
            <a:lstStyle/>
            <a:p>
              <a:pPr defTabSz="932597">
                <a:defRPr/>
              </a:pPr>
              <a:r>
                <a:rPr lang="en-US" sz="816" kern="0">
                  <a:solidFill>
                    <a:srgbClr val="FFFFFF"/>
                  </a:solidFill>
                  <a:latin typeface="Segoe UI Semibold"/>
                </a:rPr>
                <a:t>Azure Arc</a:t>
              </a:r>
            </a:p>
          </p:txBody>
        </p:sp>
      </p:grpSp>
      <p:pic>
        <p:nvPicPr>
          <p:cNvPr id="352" name="Picture 6" descr="Amazon-Web-Services-Logo-White - MTI">
            <a:extLst>
              <a:ext uri="{FF2B5EF4-FFF2-40B4-BE49-F238E27FC236}">
                <a16:creationId xmlns:a16="http://schemas.microsoft.com/office/drawing/2014/main" id="{84CCF354-8A01-4C88-9A41-CCE910B89B1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47060" y="5986720"/>
            <a:ext cx="334638" cy="200224"/>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8" descr="Google Cloud Demo - See how the Google Cloud Platform works">
            <a:extLst>
              <a:ext uri="{FF2B5EF4-FFF2-40B4-BE49-F238E27FC236}">
                <a16:creationId xmlns:a16="http://schemas.microsoft.com/office/drawing/2014/main" id="{7942437B-850D-4CEA-B7BD-6397205C2B02}"/>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9018" b="4885"/>
          <a:stretch/>
        </p:blipFill>
        <p:spPr bwMode="auto">
          <a:xfrm>
            <a:off x="7189847" y="5989356"/>
            <a:ext cx="1065617" cy="194954"/>
          </a:xfrm>
          <a:prstGeom prst="rect">
            <a:avLst/>
          </a:prstGeom>
          <a:noFill/>
          <a:extLst>
            <a:ext uri="{909E8E84-426E-40DD-AFC4-6F175D3DCCD1}">
              <a14:hiddenFill xmlns:a14="http://schemas.microsoft.com/office/drawing/2010/main">
                <a:solidFill>
                  <a:srgbClr val="FFFFFF"/>
                </a:solidFill>
              </a14:hiddenFill>
            </a:ext>
          </a:extLst>
        </p:spPr>
      </p:pic>
      <p:pic>
        <p:nvPicPr>
          <p:cNvPr id="354" name="Picture 10" descr="ApsaraDB for Redis | Memcache Error ApsaraDB for Redis | Memcache API Error  &amp;amp; How to Fix - Alibaba Cloud API Error Center">
            <a:extLst>
              <a:ext uri="{FF2B5EF4-FFF2-40B4-BE49-F238E27FC236}">
                <a16:creationId xmlns:a16="http://schemas.microsoft.com/office/drawing/2014/main" id="{91454471-388A-4E18-8B4F-5674BE9E70C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463612" y="5895112"/>
            <a:ext cx="920256" cy="383440"/>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2" descr="CNCF Branding | Kubernetes">
            <a:extLst>
              <a:ext uri="{FF2B5EF4-FFF2-40B4-BE49-F238E27FC236}">
                <a16:creationId xmlns:a16="http://schemas.microsoft.com/office/drawing/2014/main" id="{414B9006-DC1D-4952-B450-9EA2F28CD2C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92018" y="5965134"/>
            <a:ext cx="1003916" cy="243398"/>
          </a:xfrm>
          <a:prstGeom prst="rect">
            <a:avLst/>
          </a:prstGeom>
          <a:noFill/>
          <a:extLst>
            <a:ext uri="{909E8E84-426E-40DD-AFC4-6F175D3DCCD1}">
              <a14:hiddenFill xmlns:a14="http://schemas.microsoft.com/office/drawing/2010/main">
                <a:solidFill>
                  <a:srgbClr val="FFFFFF"/>
                </a:solidFill>
              </a14:hiddenFill>
            </a:ext>
          </a:extLst>
        </p:spPr>
      </p:pic>
      <p:grpSp>
        <p:nvGrpSpPr>
          <p:cNvPr id="349" name="Group 348" descr="on-premises icon">
            <a:extLst>
              <a:ext uri="{FF2B5EF4-FFF2-40B4-BE49-F238E27FC236}">
                <a16:creationId xmlns:a16="http://schemas.microsoft.com/office/drawing/2014/main" id="{6AA99959-D1A6-420F-AFC4-C96D757BF7B0}"/>
              </a:ext>
            </a:extLst>
          </p:cNvPr>
          <p:cNvGrpSpPr/>
          <p:nvPr/>
        </p:nvGrpSpPr>
        <p:grpSpPr>
          <a:xfrm>
            <a:off x="10804084" y="5977829"/>
            <a:ext cx="819859" cy="218007"/>
            <a:chOff x="9933999" y="5891927"/>
            <a:chExt cx="1031633" cy="274320"/>
          </a:xfrm>
        </p:grpSpPr>
        <p:pic>
          <p:nvPicPr>
            <p:cNvPr id="451" name="Graphic 450">
              <a:extLst>
                <a:ext uri="{FF2B5EF4-FFF2-40B4-BE49-F238E27FC236}">
                  <a16:creationId xmlns:a16="http://schemas.microsoft.com/office/drawing/2014/main" id="{8CB83BC7-6DCB-4EB4-9542-E70ED236A4C9}"/>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7523"/>
            <a:stretch/>
          </p:blipFill>
          <p:spPr>
            <a:xfrm>
              <a:off x="9933999" y="5891927"/>
              <a:ext cx="226249" cy="274320"/>
            </a:xfrm>
            <a:prstGeom prst="rect">
              <a:avLst/>
            </a:prstGeom>
          </p:spPr>
        </p:pic>
        <p:sp>
          <p:nvSpPr>
            <p:cNvPr id="452" name="TextBox 451">
              <a:extLst>
                <a:ext uri="{FF2B5EF4-FFF2-40B4-BE49-F238E27FC236}">
                  <a16:creationId xmlns:a16="http://schemas.microsoft.com/office/drawing/2014/main" id="{44B9B4FB-42DA-4098-9097-8FDC38B59C90}"/>
                </a:ext>
              </a:extLst>
            </p:cNvPr>
            <p:cNvSpPr txBox="1"/>
            <p:nvPr/>
          </p:nvSpPr>
          <p:spPr>
            <a:xfrm>
              <a:off x="10179867" y="5948526"/>
              <a:ext cx="785765" cy="161122"/>
            </a:xfrm>
            <a:prstGeom prst="rect">
              <a:avLst/>
            </a:prstGeom>
            <a:noFill/>
          </p:spPr>
          <p:txBody>
            <a:bodyPr wrap="square" lIns="0" tIns="0" rIns="0" bIns="0" rtlCol="0" anchor="ctr">
              <a:spAutoFit/>
            </a:bodyPr>
            <a:lstStyle/>
            <a:p>
              <a:pPr defTabSz="932597">
                <a:defRPr/>
              </a:pPr>
              <a:r>
                <a:rPr lang="en-US" sz="816" kern="0">
                  <a:solidFill>
                    <a:srgbClr val="FFFFFF"/>
                  </a:solidFill>
                  <a:latin typeface="Segoe UI Semibold"/>
                </a:rPr>
                <a:t>On-premises</a:t>
              </a:r>
            </a:p>
          </p:txBody>
        </p:sp>
      </p:grpSp>
    </p:spTree>
    <p:extLst>
      <p:ext uri="{BB962C8B-B14F-4D97-AF65-F5344CB8AC3E}">
        <p14:creationId xmlns:p14="http://schemas.microsoft.com/office/powerpoint/2010/main" val="274217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898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idx="4294967295"/>
          </p:nvPr>
        </p:nvSpPr>
        <p:spPr>
          <a:xfrm>
            <a:off x="1199018" y="466301"/>
            <a:ext cx="11236575" cy="565067"/>
          </a:xfrm>
        </p:spPr>
        <p:txBody>
          <a:bodyPr/>
          <a:lstStyle/>
          <a:p>
            <a:r>
              <a:rPr lang="en-US"/>
              <a:t>Fully managed </a:t>
            </a:r>
            <a:r>
              <a:rPr lang="en-US" err="1"/>
              <a:t>Dapr</a:t>
            </a:r>
            <a:r>
              <a:rPr lang="en-US"/>
              <a:t> using the sidecar model</a:t>
            </a:r>
          </a:p>
        </p:txBody>
      </p:sp>
      <p:sp>
        <p:nvSpPr>
          <p:cNvPr id="36" name="TextBox 35">
            <a:extLst>
              <a:ext uri="{FF2B5EF4-FFF2-40B4-BE49-F238E27FC236}">
                <a16:creationId xmlns:a16="http://schemas.microsoft.com/office/drawing/2014/main" id="{D546A33C-267A-46ED-B49E-A20C2F9F9728}"/>
              </a:ext>
            </a:extLst>
          </p:cNvPr>
          <p:cNvSpPr txBox="1"/>
          <p:nvPr/>
        </p:nvSpPr>
        <p:spPr>
          <a:xfrm>
            <a:off x="1147550" y="4028080"/>
            <a:ext cx="8233398" cy="2119438"/>
          </a:xfrm>
          <a:prstGeom prst="rect">
            <a:avLst/>
          </a:prstGeom>
          <a:noFill/>
        </p:spPr>
        <p:txBody>
          <a:bodyPr wrap="square">
            <a:spAutoFit/>
          </a:bodyPr>
          <a:lstStyle/>
          <a:p>
            <a:pPr defTabSz="932563">
              <a:spcBef>
                <a:spcPts val="306"/>
              </a:spcBef>
              <a:spcAft>
                <a:spcPts val="1224"/>
              </a:spcAft>
              <a:defRPr/>
            </a:pPr>
            <a:r>
              <a:rPr lang="en-US" sz="1632" kern="0">
                <a:solidFill>
                  <a:srgbClr val="FFFFFF"/>
                </a:solidFill>
                <a:latin typeface="Segoe UI Semibold"/>
                <a:ea typeface="Segoe UI" pitchFamily="34" charset="0"/>
                <a:cs typeface="Segoe UI" pitchFamily="34" charset="0"/>
              </a:rPr>
              <a:t>Service-to-service invocation</a:t>
            </a:r>
            <a:br>
              <a:rPr lang="en-US" sz="1632" b="1" kern="0">
                <a:solidFill>
                  <a:srgbClr val="FFFFFF"/>
                </a:solidFill>
                <a:latin typeface="Consolas" panose="020B0609020204030204" pitchFamily="49" charset="0"/>
              </a:rPr>
            </a:br>
            <a:r>
              <a:rPr lang="en-US" sz="1632" b="1" kern="0">
                <a:solidFill>
                  <a:srgbClr val="FFFFFF"/>
                </a:solidFill>
                <a:latin typeface="Consolas" panose="020B0609020204030204" pitchFamily="49" charset="0"/>
              </a:rPr>
              <a:t>POST</a:t>
            </a:r>
            <a:r>
              <a:rPr lang="en-US" sz="1632" kern="0">
                <a:solidFill>
                  <a:srgbClr val="FFFFFF"/>
                </a:solidFill>
                <a:latin typeface="Consolas" panose="020B0609020204030204" pitchFamily="49" charset="0"/>
              </a:rPr>
              <a:t> http://localhost:3500/v1.0/</a:t>
            </a:r>
            <a:r>
              <a:rPr lang="en-US" sz="1836" b="1" kern="0">
                <a:solidFill>
                  <a:srgbClr val="FFFFFF"/>
                </a:solidFill>
                <a:latin typeface="Consolas" panose="020B0609020204030204" pitchFamily="49" charset="0"/>
              </a:rPr>
              <a:t>invoke</a:t>
            </a:r>
            <a:r>
              <a:rPr lang="en-US" sz="1632" kern="0">
                <a:solidFill>
                  <a:srgbClr val="FFFFFF"/>
                </a:solidFill>
                <a:latin typeface="Consolas" panose="020B0609020204030204" pitchFamily="49" charset="0"/>
              </a:rPr>
              <a:t>/cart/method/neworder</a:t>
            </a:r>
          </a:p>
          <a:p>
            <a:pPr defTabSz="932563">
              <a:spcBef>
                <a:spcPts val="306"/>
              </a:spcBef>
              <a:spcAft>
                <a:spcPts val="1224"/>
              </a:spcAft>
              <a:defRPr/>
            </a:pPr>
            <a:r>
              <a:rPr lang="en-US" sz="1632" kern="0">
                <a:solidFill>
                  <a:srgbClr val="FFFFFF"/>
                </a:solidFill>
                <a:latin typeface="Segoe UI Semibold"/>
                <a:ea typeface="Segoe UI" pitchFamily="34" charset="0"/>
                <a:cs typeface="Segoe UI" pitchFamily="34" charset="0"/>
              </a:rPr>
              <a:t>State management</a:t>
            </a:r>
            <a:br>
              <a:rPr lang="en-US" sz="1632" kern="0">
                <a:solidFill>
                  <a:srgbClr val="FFFFFF"/>
                </a:solidFill>
                <a:latin typeface="Segoe UI Semibold"/>
                <a:ea typeface="Segoe UI" pitchFamily="34" charset="0"/>
                <a:cs typeface="Segoe UI" pitchFamily="34" charset="0"/>
              </a:rPr>
            </a:br>
            <a:r>
              <a:rPr lang="en-US" sz="1632" b="1" kern="0">
                <a:solidFill>
                  <a:srgbClr val="FFFFFF"/>
                </a:solidFill>
                <a:latin typeface="Consolas" panose="020B0609020204030204" pitchFamily="49" charset="0"/>
              </a:rPr>
              <a:t>GET</a:t>
            </a:r>
            <a:r>
              <a:rPr lang="en-US" sz="1632" kern="0">
                <a:solidFill>
                  <a:srgbClr val="FFFFFF"/>
                </a:solidFill>
                <a:latin typeface="Consolas" panose="020B0609020204030204" pitchFamily="49" charset="0"/>
              </a:rPr>
              <a:t> http://localhost:3500/v1.0/</a:t>
            </a:r>
            <a:r>
              <a:rPr lang="en-US" sz="1836" b="1" kern="0">
                <a:solidFill>
                  <a:srgbClr val="FFFFFF"/>
                </a:solidFill>
                <a:latin typeface="Consolas" panose="020B0609020204030204" pitchFamily="49" charset="0"/>
              </a:rPr>
              <a:t>state</a:t>
            </a:r>
            <a:r>
              <a:rPr lang="en-US" sz="1632" kern="0">
                <a:solidFill>
                  <a:srgbClr val="FFFFFF"/>
                </a:solidFill>
                <a:latin typeface="Consolas" panose="020B0609020204030204" pitchFamily="49" charset="0"/>
              </a:rPr>
              <a:t>/inventory/item67</a:t>
            </a:r>
          </a:p>
          <a:p>
            <a:pPr defTabSz="932563">
              <a:spcBef>
                <a:spcPts val="306"/>
              </a:spcBef>
              <a:spcAft>
                <a:spcPts val="1224"/>
              </a:spcAft>
              <a:defRPr/>
            </a:pPr>
            <a:r>
              <a:rPr lang="en-US" sz="1632" kern="0">
                <a:solidFill>
                  <a:srgbClr val="FFFFFF"/>
                </a:solidFill>
                <a:latin typeface="Segoe UI Semibold"/>
                <a:ea typeface="Segoe UI" pitchFamily="34" charset="0"/>
                <a:cs typeface="Segoe UI" pitchFamily="34" charset="0"/>
              </a:rPr>
              <a:t>Publish and subscribe</a:t>
            </a:r>
            <a:br>
              <a:rPr lang="en-US" sz="1632" b="1" kern="0">
                <a:solidFill>
                  <a:srgbClr val="FFFFFF"/>
                </a:solidFill>
                <a:latin typeface="Consolas" panose="020B0609020204030204" pitchFamily="49" charset="0"/>
              </a:rPr>
            </a:br>
            <a:r>
              <a:rPr lang="en-US" sz="1632" b="1" kern="0">
                <a:solidFill>
                  <a:srgbClr val="FFFFFF"/>
                </a:solidFill>
                <a:latin typeface="Consolas" panose="020B0609020204030204" pitchFamily="49" charset="0"/>
              </a:rPr>
              <a:t>POST</a:t>
            </a:r>
            <a:r>
              <a:rPr lang="en-US" sz="1632" kern="0">
                <a:solidFill>
                  <a:srgbClr val="FFFFFF"/>
                </a:solidFill>
                <a:latin typeface="Consolas" panose="020B0609020204030204" pitchFamily="49" charset="0"/>
              </a:rPr>
              <a:t> http://localhost:3500/v1.0/</a:t>
            </a:r>
            <a:r>
              <a:rPr lang="en-US" sz="1836" b="1" kern="0">
                <a:solidFill>
                  <a:srgbClr val="FFFFFF"/>
                </a:solidFill>
                <a:latin typeface="Consolas" panose="020B0609020204030204" pitchFamily="49" charset="0"/>
              </a:rPr>
              <a:t>publish</a:t>
            </a:r>
            <a:r>
              <a:rPr lang="en-US" sz="1632" kern="0">
                <a:solidFill>
                  <a:srgbClr val="FFFFFF"/>
                </a:solidFill>
                <a:latin typeface="Consolas" panose="020B0609020204030204" pitchFamily="49" charset="0"/>
              </a:rPr>
              <a:t>/shipping/orders</a:t>
            </a:r>
          </a:p>
        </p:txBody>
      </p:sp>
      <p:grpSp>
        <p:nvGrpSpPr>
          <p:cNvPr id="17" name="Group 16">
            <a:extLst>
              <a:ext uri="{FF2B5EF4-FFF2-40B4-BE49-F238E27FC236}">
                <a16:creationId xmlns:a16="http://schemas.microsoft.com/office/drawing/2014/main" id="{EC0A2AAC-5623-4E50-B909-92BD482A40BE}"/>
              </a:ext>
            </a:extLst>
          </p:cNvPr>
          <p:cNvGrpSpPr/>
          <p:nvPr/>
        </p:nvGrpSpPr>
        <p:grpSpPr>
          <a:xfrm>
            <a:off x="3703637" y="1668462"/>
            <a:ext cx="3115155" cy="1222422"/>
            <a:chOff x="3987692" y="2178232"/>
            <a:chExt cx="3054351" cy="1198562"/>
          </a:xfrm>
        </p:grpSpPr>
        <p:sp>
          <p:nvSpPr>
            <p:cNvPr id="4" name="Rectangle 3">
              <a:extLst>
                <a:ext uri="{FF2B5EF4-FFF2-40B4-BE49-F238E27FC236}">
                  <a16:creationId xmlns:a16="http://schemas.microsoft.com/office/drawing/2014/main" id="{D794D91A-8D29-4167-8930-8E707CF1DD2B}"/>
                </a:ext>
                <a:ext uri="{C183D7F6-B498-43B3-948B-1728B52AA6E4}">
                  <adec:decorative xmlns:adec="http://schemas.microsoft.com/office/drawing/2017/decorative" val="1"/>
                </a:ext>
              </a:extLst>
            </p:cNvPr>
            <p:cNvSpPr/>
            <p:nvPr/>
          </p:nvSpPr>
          <p:spPr bwMode="auto">
            <a:xfrm>
              <a:off x="3987692" y="2178232"/>
              <a:ext cx="3054351"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cs typeface="Segoe UI" pitchFamily="34" charset="0"/>
              </a:endParaRPr>
            </a:p>
          </p:txBody>
        </p:sp>
        <p:pic>
          <p:nvPicPr>
            <p:cNvPr id="9" name="Graphic 8" descr="Azure Container Apps icon">
              <a:extLst>
                <a:ext uri="{FF2B5EF4-FFF2-40B4-BE49-F238E27FC236}">
                  <a16:creationId xmlns:a16="http://schemas.microsoft.com/office/drawing/2014/main" id="{623BB1F8-1396-4B89-82ED-A5F2DB63C6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241967" y="2317056"/>
              <a:ext cx="545802" cy="545800"/>
            </a:xfrm>
            <a:prstGeom prst="rect">
              <a:avLst/>
            </a:prstGeom>
          </p:spPr>
        </p:pic>
        <p:sp>
          <p:nvSpPr>
            <p:cNvPr id="10" name="Title 3">
              <a:extLst>
                <a:ext uri="{FF2B5EF4-FFF2-40B4-BE49-F238E27FC236}">
                  <a16:creationId xmlns:a16="http://schemas.microsoft.com/office/drawing/2014/main" id="{D22A444D-8D39-4374-B811-9336CC02482A}"/>
                </a:ext>
              </a:extLst>
            </p:cNvPr>
            <p:cNvSpPr txBox="1">
              <a:spLocks/>
            </p:cNvSpPr>
            <p:nvPr/>
          </p:nvSpPr>
          <p:spPr>
            <a:xfrm>
              <a:off x="4344787" y="2949651"/>
              <a:ext cx="2395506" cy="21974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32563">
                <a:lnSpc>
                  <a:spcPct val="100000"/>
                </a:lnSpc>
                <a:defRPr/>
              </a:pPr>
              <a:r>
                <a:rPr lang="en-US" sz="1428">
                  <a:solidFill>
                    <a:srgbClr val="FFFFFF"/>
                  </a:solidFill>
                  <a:latin typeface="Segoe UI"/>
                </a:rPr>
                <a:t>Containerized application</a:t>
              </a:r>
            </a:p>
          </p:txBody>
        </p:sp>
      </p:grpSp>
      <p:grpSp>
        <p:nvGrpSpPr>
          <p:cNvPr id="18" name="Group 17">
            <a:extLst>
              <a:ext uri="{FF2B5EF4-FFF2-40B4-BE49-F238E27FC236}">
                <a16:creationId xmlns:a16="http://schemas.microsoft.com/office/drawing/2014/main" id="{BC22D33E-16AC-48EC-A43E-7B041C885863}"/>
              </a:ext>
            </a:extLst>
          </p:cNvPr>
          <p:cNvGrpSpPr/>
          <p:nvPr/>
        </p:nvGrpSpPr>
        <p:grpSpPr>
          <a:xfrm>
            <a:off x="6917819" y="1668462"/>
            <a:ext cx="1401018" cy="1222422"/>
            <a:chOff x="7139137" y="2178232"/>
            <a:chExt cx="1373672" cy="1198562"/>
          </a:xfrm>
        </p:grpSpPr>
        <p:sp>
          <p:nvSpPr>
            <p:cNvPr id="7" name="Rectangle 6">
              <a:extLst>
                <a:ext uri="{FF2B5EF4-FFF2-40B4-BE49-F238E27FC236}">
                  <a16:creationId xmlns:a16="http://schemas.microsoft.com/office/drawing/2014/main" id="{99152873-B2C5-472B-84E6-B1650360761A}"/>
                </a:ext>
                <a:ext uri="{C183D7F6-B498-43B3-948B-1728B52AA6E4}">
                  <adec:decorative xmlns:adec="http://schemas.microsoft.com/office/drawing/2017/decorative" val="1"/>
                </a:ext>
              </a:extLst>
            </p:cNvPr>
            <p:cNvSpPr/>
            <p:nvPr/>
          </p:nvSpPr>
          <p:spPr bwMode="auto">
            <a:xfrm>
              <a:off x="7139137" y="2178232"/>
              <a:ext cx="1373672" cy="119856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cs typeface="Segoe UI" pitchFamily="34" charset="0"/>
              </a:endParaRPr>
            </a:p>
          </p:txBody>
        </p:sp>
        <p:pic>
          <p:nvPicPr>
            <p:cNvPr id="11" name="Graphic 10" descr="Dapr logo">
              <a:extLst>
                <a:ext uri="{FF2B5EF4-FFF2-40B4-BE49-F238E27FC236}">
                  <a16:creationId xmlns:a16="http://schemas.microsoft.com/office/drawing/2014/main" id="{1FB375EF-E858-4BB9-A2F6-5D72ACC9DF95}"/>
                </a:ext>
                <a:ext uri="{C183D7F6-B498-43B3-948B-1728B52AA6E4}">
                  <adec:decorative xmlns:adec="http://schemas.microsoft.com/office/drawing/2017/decorative" val="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333" t="18330" r="9333" b="18330"/>
            <a:stretch/>
          </p:blipFill>
          <p:spPr>
            <a:xfrm>
              <a:off x="7492623" y="2363179"/>
              <a:ext cx="666700" cy="519210"/>
            </a:xfrm>
            <a:prstGeom prst="rect">
              <a:avLst/>
            </a:prstGeom>
          </p:spPr>
        </p:pic>
        <p:sp>
          <p:nvSpPr>
            <p:cNvPr id="12" name="Title 3">
              <a:extLst>
                <a:ext uri="{FF2B5EF4-FFF2-40B4-BE49-F238E27FC236}">
                  <a16:creationId xmlns:a16="http://schemas.microsoft.com/office/drawing/2014/main" id="{ECDB3A95-6555-448D-B192-904D3E63297D}"/>
                </a:ext>
              </a:extLst>
            </p:cNvPr>
            <p:cNvSpPr txBox="1">
              <a:spLocks/>
            </p:cNvSpPr>
            <p:nvPr/>
          </p:nvSpPr>
          <p:spPr>
            <a:xfrm>
              <a:off x="7372247" y="2949651"/>
              <a:ext cx="907452" cy="21974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32563">
                <a:lnSpc>
                  <a:spcPct val="100000"/>
                </a:lnSpc>
                <a:defRPr/>
              </a:pPr>
              <a:r>
                <a:rPr lang="en-US" sz="1428">
                  <a:solidFill>
                    <a:srgbClr val="FFFFFF"/>
                  </a:solidFill>
                  <a:latin typeface="Segoe UI"/>
                </a:rPr>
                <a:t>sidecar</a:t>
              </a:r>
            </a:p>
          </p:txBody>
        </p:sp>
      </p:grpSp>
      <p:grpSp>
        <p:nvGrpSpPr>
          <p:cNvPr id="16" name="Group 15">
            <a:extLst>
              <a:ext uri="{FF2B5EF4-FFF2-40B4-BE49-F238E27FC236}">
                <a16:creationId xmlns:a16="http://schemas.microsoft.com/office/drawing/2014/main" id="{1B96725A-52B7-47F1-B22E-53F079028D83}"/>
              </a:ext>
            </a:extLst>
          </p:cNvPr>
          <p:cNvGrpSpPr/>
          <p:nvPr/>
        </p:nvGrpSpPr>
        <p:grpSpPr>
          <a:xfrm>
            <a:off x="4304030" y="2973629"/>
            <a:ext cx="3409128" cy="467279"/>
            <a:chOff x="4576366" y="3457924"/>
            <a:chExt cx="3342586" cy="458158"/>
          </a:xfrm>
        </p:grpSpPr>
        <p:sp>
          <p:nvSpPr>
            <p:cNvPr id="3" name="Rectangle 55">
              <a:extLst>
                <a:ext uri="{FF2B5EF4-FFF2-40B4-BE49-F238E27FC236}">
                  <a16:creationId xmlns:a16="http://schemas.microsoft.com/office/drawing/2014/main" id="{A86BD203-EB97-4051-A272-E3CAFD42F600}"/>
                </a:ext>
                <a:ext uri="{C183D7F6-B498-43B3-948B-1728B52AA6E4}">
                  <adec:decorative xmlns:adec="http://schemas.microsoft.com/office/drawing/2017/decorative" val="1"/>
                </a:ext>
              </a:extLst>
            </p:cNvPr>
            <p:cNvSpPr/>
            <p:nvPr/>
          </p:nvSpPr>
          <p:spPr bwMode="auto">
            <a:xfrm>
              <a:off x="4576366" y="3457924"/>
              <a:ext cx="3342586" cy="266454"/>
            </a:xfrm>
            <a:custGeom>
              <a:avLst/>
              <a:gdLst>
                <a:gd name="connsiteX0" fmla="*/ 0 w 3054351"/>
                <a:gd name="connsiteY0" fmla="*/ 0 h 1198562"/>
                <a:gd name="connsiteX1" fmla="*/ 3054351 w 3054351"/>
                <a:gd name="connsiteY1" fmla="*/ 0 h 1198562"/>
                <a:gd name="connsiteX2" fmla="*/ 3054351 w 3054351"/>
                <a:gd name="connsiteY2" fmla="*/ 1198562 h 1198562"/>
                <a:gd name="connsiteX3" fmla="*/ 0 w 3054351"/>
                <a:gd name="connsiteY3" fmla="*/ 1198562 h 1198562"/>
                <a:gd name="connsiteX4" fmla="*/ 0 w 3054351"/>
                <a:gd name="connsiteY4" fmla="*/ 0 h 1198562"/>
                <a:gd name="connsiteX0" fmla="*/ 3054351 w 3145791"/>
                <a:gd name="connsiteY0" fmla="*/ 0 h 1198562"/>
                <a:gd name="connsiteX1" fmla="*/ 3054351 w 3145791"/>
                <a:gd name="connsiteY1" fmla="*/ 1198562 h 1198562"/>
                <a:gd name="connsiteX2" fmla="*/ 0 w 3145791"/>
                <a:gd name="connsiteY2" fmla="*/ 1198562 h 1198562"/>
                <a:gd name="connsiteX3" fmla="*/ 0 w 3145791"/>
                <a:gd name="connsiteY3" fmla="*/ 0 h 1198562"/>
                <a:gd name="connsiteX4" fmla="*/ 3145791 w 3145791"/>
                <a:gd name="connsiteY4" fmla="*/ 91440 h 1198562"/>
                <a:gd name="connsiteX0" fmla="*/ 3054351 w 3054351"/>
                <a:gd name="connsiteY0" fmla="*/ 0 h 1198562"/>
                <a:gd name="connsiteX1" fmla="*/ 3054351 w 3054351"/>
                <a:gd name="connsiteY1" fmla="*/ 1198562 h 1198562"/>
                <a:gd name="connsiteX2" fmla="*/ 0 w 3054351"/>
                <a:gd name="connsiteY2" fmla="*/ 1198562 h 1198562"/>
                <a:gd name="connsiteX3" fmla="*/ 0 w 3054351"/>
                <a:gd name="connsiteY3" fmla="*/ 0 h 1198562"/>
              </a:gdLst>
              <a:ahLst/>
              <a:cxnLst>
                <a:cxn ang="0">
                  <a:pos x="connsiteX0" y="connsiteY0"/>
                </a:cxn>
                <a:cxn ang="0">
                  <a:pos x="connsiteX1" y="connsiteY1"/>
                </a:cxn>
                <a:cxn ang="0">
                  <a:pos x="connsiteX2" y="connsiteY2"/>
                </a:cxn>
                <a:cxn ang="0">
                  <a:pos x="connsiteX3" y="connsiteY3"/>
                </a:cxn>
              </a:cxnLst>
              <a:rect l="l" t="t" r="r" b="b"/>
              <a:pathLst>
                <a:path w="3054351" h="1198562">
                  <a:moveTo>
                    <a:pt x="3054351" y="0"/>
                  </a:moveTo>
                  <a:lnTo>
                    <a:pt x="3054351" y="1198562"/>
                  </a:lnTo>
                  <a:lnTo>
                    <a:pt x="0" y="1198562"/>
                  </a:lnTo>
                  <a:lnTo>
                    <a:pt x="0" y="0"/>
                  </a:lnTo>
                </a:path>
              </a:pathLst>
            </a:custGeom>
            <a:noFill/>
            <a:ln>
              <a:solidFill>
                <a:schemeClr val="tx2"/>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632">
                <a:solidFill>
                  <a:srgbClr val="FFFFFF"/>
                </a:solidFill>
                <a:latin typeface="Segoe UI"/>
                <a:cs typeface="Segoe UI" pitchFamily="34" charset="0"/>
              </a:endParaRPr>
            </a:p>
          </p:txBody>
        </p:sp>
        <p:sp>
          <p:nvSpPr>
            <p:cNvPr id="13" name="Title 3">
              <a:extLst>
                <a:ext uri="{FF2B5EF4-FFF2-40B4-BE49-F238E27FC236}">
                  <a16:creationId xmlns:a16="http://schemas.microsoft.com/office/drawing/2014/main" id="{2D3E064C-45F1-4F35-9925-3BB3B2A99265}"/>
                </a:ext>
              </a:extLst>
            </p:cNvPr>
            <p:cNvSpPr txBox="1">
              <a:spLocks/>
            </p:cNvSpPr>
            <p:nvPr/>
          </p:nvSpPr>
          <p:spPr>
            <a:xfrm>
              <a:off x="5463729" y="3476603"/>
              <a:ext cx="1567860" cy="439479"/>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algn="ctr" defTabSz="932563">
                <a:lnSpc>
                  <a:spcPct val="100000"/>
                </a:lnSpc>
                <a:defRPr/>
              </a:pPr>
              <a:r>
                <a:rPr lang="en-US" sz="1428" err="1">
                  <a:solidFill>
                    <a:srgbClr val="FFFFFF"/>
                  </a:solidFill>
                  <a:latin typeface="Segoe UI Semibold"/>
                </a:rPr>
                <a:t>Dapr</a:t>
              </a:r>
              <a:r>
                <a:rPr lang="en-US" sz="1428">
                  <a:solidFill>
                    <a:srgbClr val="FFFFFF"/>
                  </a:solidFill>
                  <a:latin typeface="Segoe UI Semibold"/>
                </a:rPr>
                <a:t> API</a:t>
              </a:r>
            </a:p>
            <a:p>
              <a:pPr algn="ctr" defTabSz="932563">
                <a:lnSpc>
                  <a:spcPct val="100000"/>
                </a:lnSpc>
                <a:defRPr/>
              </a:pPr>
              <a:r>
                <a:rPr lang="en-US" sz="1428">
                  <a:solidFill>
                    <a:srgbClr val="FFFFFF"/>
                  </a:solidFill>
                  <a:latin typeface="Segoe UI"/>
                </a:rPr>
                <a:t>HTTP of </a:t>
              </a:r>
              <a:r>
                <a:rPr lang="en-US" sz="1428" err="1">
                  <a:solidFill>
                    <a:srgbClr val="FFFFFF"/>
                  </a:solidFill>
                  <a:latin typeface="Segoe UI"/>
                </a:rPr>
                <a:t>gRPC</a:t>
              </a:r>
              <a:endParaRPr lang="en-US" sz="1428">
                <a:solidFill>
                  <a:srgbClr val="FFFFFF"/>
                </a:solidFill>
                <a:latin typeface="Segoe UI"/>
              </a:endParaRPr>
            </a:p>
          </p:txBody>
        </p:sp>
      </p:grpSp>
    </p:spTree>
    <p:extLst>
      <p:ext uri="{BB962C8B-B14F-4D97-AF65-F5344CB8AC3E}">
        <p14:creationId xmlns:p14="http://schemas.microsoft.com/office/powerpoint/2010/main" val="1246921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601569" y="466301"/>
            <a:ext cx="11236575" cy="960545"/>
          </a:xfrm>
        </p:spPr>
        <p:txBody>
          <a:bodyPr/>
          <a:lstStyle/>
          <a:p>
            <a:r>
              <a:rPr lang="en-US"/>
              <a:t>Application autoscaling </a:t>
            </a:r>
            <a:r>
              <a:rPr lang="en-US">
                <a:solidFill>
                  <a:schemeClr val="accent1"/>
                </a:solidFill>
              </a:rPr>
              <a:t>made simple</a:t>
            </a:r>
            <a:br>
              <a:rPr lang="en-US">
                <a:solidFill>
                  <a:schemeClr val="accent1"/>
                </a:solidFill>
              </a:rPr>
            </a:br>
            <a:r>
              <a:rPr lang="en-US" sz="2448"/>
              <a:t>Open-source, extensible, and vendor agnostic</a:t>
            </a:r>
          </a:p>
        </p:txBody>
      </p:sp>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600177" y="3515110"/>
            <a:ext cx="2873815" cy="6403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2040">
                <a:ln w="3175">
                  <a:noFill/>
                </a:ln>
                <a:solidFill>
                  <a:srgbClr val="50E6FF"/>
                </a:solidFill>
                <a:latin typeface="Segoe UI Semibold"/>
              </a:rPr>
              <a:t>Kubernetes-based Event Driven </a:t>
            </a:r>
            <a:r>
              <a:rPr lang="en-US" sz="2040" err="1">
                <a:ln w="3175">
                  <a:noFill/>
                </a:ln>
                <a:solidFill>
                  <a:srgbClr val="50E6FF"/>
                </a:solidFill>
                <a:latin typeface="Segoe UI Semibold"/>
              </a:rPr>
              <a:t>Autoscaler</a:t>
            </a:r>
            <a:endParaRPr lang="en-GB" sz="2040">
              <a:solidFill>
                <a:srgbClr val="50E6FF"/>
              </a:solidFill>
              <a:latin typeface="Segoe UI"/>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600176" y="4234585"/>
            <a:ext cx="3183559" cy="76847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spcBef>
                <a:spcPts val="0"/>
              </a:spcBef>
              <a:buSzTx/>
              <a:defRPr/>
            </a:pPr>
            <a:r>
              <a:rPr lang="en-US" sz="1632">
                <a:solidFill>
                  <a:srgbClr val="FFFFFF"/>
                </a:solidFill>
                <a:latin typeface="Segoe UI"/>
              </a:rPr>
              <a:t>Drive the scaling of any container based on a growing list of 35+ event sources, known as: scalers</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600177" y="6105757"/>
            <a:ext cx="1946162" cy="2561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spcBef>
                <a:spcPts val="0"/>
              </a:spcBef>
              <a:buSzTx/>
              <a:defRPr/>
            </a:pPr>
            <a:r>
              <a:rPr lang="en-US" sz="1632">
                <a:solidFill>
                  <a:srgbClr val="50E6FF"/>
                </a:solidFill>
                <a:latin typeface="Segoe UI Semibold"/>
                <a:hlinkClick r:id="rId3"/>
              </a:rPr>
              <a:t>keda.sh</a:t>
            </a:r>
            <a:endParaRPr lang="en-US" sz="1632">
              <a:solidFill>
                <a:srgbClr val="50E6FF"/>
              </a:solidFill>
              <a:latin typeface="Segoe UI Semibold"/>
              <a:hlinkClick r:id="rId4"/>
            </a:endParaRP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3258" y="6029152"/>
            <a:ext cx="2117688" cy="404332"/>
          </a:xfrm>
          <a:prstGeom prst="rect">
            <a:avLst/>
          </a:prstGeom>
        </p:spPr>
      </p:pic>
      <p:pic>
        <p:nvPicPr>
          <p:cNvPr id="6" name="Picture 5">
            <a:extLst>
              <a:ext uri="{FF2B5EF4-FFF2-40B4-BE49-F238E27FC236}">
                <a16:creationId xmlns:a16="http://schemas.microsoft.com/office/drawing/2014/main" id="{CDEDAE26-1D40-4A68-87AA-5460D03F78DB}"/>
              </a:ext>
            </a:extLst>
          </p:cNvPr>
          <p:cNvPicPr>
            <a:picLocks noChangeAspect="1"/>
          </p:cNvPicPr>
          <p:nvPr/>
        </p:nvPicPr>
        <p:blipFill>
          <a:blip r:embed="rId7"/>
          <a:stretch>
            <a:fillRect/>
          </a:stretch>
        </p:blipFill>
        <p:spPr>
          <a:xfrm>
            <a:off x="105877" y="1874190"/>
            <a:ext cx="4231524" cy="1648820"/>
          </a:xfrm>
          <a:prstGeom prst="rect">
            <a:avLst/>
          </a:prstGeom>
        </p:spPr>
      </p:pic>
      <p:sp>
        <p:nvSpPr>
          <p:cNvPr id="127" name="Rectangle 126">
            <a:extLst>
              <a:ext uri="{FF2B5EF4-FFF2-40B4-BE49-F238E27FC236}">
                <a16:creationId xmlns:a16="http://schemas.microsoft.com/office/drawing/2014/main" id="{F925B65F-4CD6-42DD-85CE-CDFB89F2B2A5}"/>
              </a:ext>
            </a:extLst>
          </p:cNvPr>
          <p:cNvSpPr/>
          <p:nvPr/>
        </p:nvSpPr>
        <p:spPr bwMode="auto">
          <a:xfrm>
            <a:off x="5697266" y="2094814"/>
            <a:ext cx="2663055" cy="130564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3260" tIns="746083" rIns="93260" bIns="27978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Intelligently scale your event-driven applications</a:t>
            </a:r>
          </a:p>
        </p:txBody>
      </p:sp>
      <p:sp>
        <p:nvSpPr>
          <p:cNvPr id="144" name="Rectangle 143">
            <a:extLst>
              <a:ext uri="{FF2B5EF4-FFF2-40B4-BE49-F238E27FC236}">
                <a16:creationId xmlns:a16="http://schemas.microsoft.com/office/drawing/2014/main" id="{F08DC293-016F-49DE-BF88-9A44E18AD057}"/>
              </a:ext>
            </a:extLst>
          </p:cNvPr>
          <p:cNvSpPr/>
          <p:nvPr/>
        </p:nvSpPr>
        <p:spPr bwMode="auto">
          <a:xfrm>
            <a:off x="8360320" y="2094814"/>
            <a:ext cx="2663054" cy="1305645"/>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0" tIns="746083" rIns="0" bIns="18652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Out-of-the-box scalers for various vendors, databases, messaging systems, telemetry systems, CI/CD, and more</a:t>
            </a:r>
          </a:p>
        </p:txBody>
      </p:sp>
      <p:sp>
        <p:nvSpPr>
          <p:cNvPr id="19" name="Title 1">
            <a:extLst>
              <a:ext uri="{FF2B5EF4-FFF2-40B4-BE49-F238E27FC236}">
                <a16:creationId xmlns:a16="http://schemas.microsoft.com/office/drawing/2014/main" id="{6CBBD804-ADD4-4598-AE65-D40C7EB3DDEC}"/>
              </a:ext>
            </a:extLst>
          </p:cNvPr>
          <p:cNvSpPr txBox="1">
            <a:spLocks/>
          </p:cNvSpPr>
          <p:nvPr/>
        </p:nvSpPr>
        <p:spPr>
          <a:xfrm>
            <a:off x="6535279" y="2292502"/>
            <a:ext cx="1419842" cy="256159"/>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defRPr/>
            </a:pPr>
            <a:r>
              <a:rPr lang="en-US" sz="1632" spc="-51">
                <a:solidFill>
                  <a:srgbClr val="FFFFFF"/>
                </a:solidFill>
                <a:latin typeface="Segoe UI Semibold"/>
              </a:rPr>
              <a:t>Event-driven</a:t>
            </a:r>
          </a:p>
        </p:txBody>
      </p:sp>
      <p:sp>
        <p:nvSpPr>
          <p:cNvPr id="168" name="Title 1">
            <a:extLst>
              <a:ext uri="{FF2B5EF4-FFF2-40B4-BE49-F238E27FC236}">
                <a16:creationId xmlns:a16="http://schemas.microsoft.com/office/drawing/2014/main" id="{B7E2C312-83C4-47C1-9519-55FE3E526DB5}"/>
              </a:ext>
            </a:extLst>
          </p:cNvPr>
          <p:cNvSpPr txBox="1">
            <a:spLocks/>
          </p:cNvSpPr>
          <p:nvPr/>
        </p:nvSpPr>
        <p:spPr>
          <a:xfrm>
            <a:off x="9092796" y="2295629"/>
            <a:ext cx="1855329" cy="256159"/>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defRPr/>
            </a:pPr>
            <a:r>
              <a:rPr lang="en-US" sz="1632" spc="-51">
                <a:solidFill>
                  <a:srgbClr val="FFFFFF"/>
                </a:solidFill>
                <a:latin typeface="Segoe UI Semibold"/>
              </a:rPr>
              <a:t>Built-in scalers</a:t>
            </a:r>
          </a:p>
        </p:txBody>
      </p:sp>
      <p:sp>
        <p:nvSpPr>
          <p:cNvPr id="193" name="Rectangle 192">
            <a:extLst>
              <a:ext uri="{FF2B5EF4-FFF2-40B4-BE49-F238E27FC236}">
                <a16:creationId xmlns:a16="http://schemas.microsoft.com/office/drawing/2014/main" id="{9F1E4AED-C7C1-41C8-9671-27754B8CA413}"/>
              </a:ext>
            </a:extLst>
          </p:cNvPr>
          <p:cNvSpPr/>
          <p:nvPr/>
        </p:nvSpPr>
        <p:spPr bwMode="auto">
          <a:xfrm>
            <a:off x="5697266" y="3400458"/>
            <a:ext cx="2663055" cy="1305645"/>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93260" tIns="746083" rIns="93260" bIns="27978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Support for triggers across variety of cloud providers &amp; products</a:t>
            </a:r>
          </a:p>
        </p:txBody>
      </p:sp>
      <p:sp>
        <p:nvSpPr>
          <p:cNvPr id="210" name="Rectangle 209">
            <a:extLst>
              <a:ext uri="{FF2B5EF4-FFF2-40B4-BE49-F238E27FC236}">
                <a16:creationId xmlns:a16="http://schemas.microsoft.com/office/drawing/2014/main" id="{C28BB5EA-F0FA-4376-A40E-50587E250523}"/>
              </a:ext>
            </a:extLst>
          </p:cNvPr>
          <p:cNvSpPr/>
          <p:nvPr/>
        </p:nvSpPr>
        <p:spPr bwMode="auto">
          <a:xfrm>
            <a:off x="8360320" y="3400458"/>
            <a:ext cx="2663054" cy="1305645"/>
          </a:xfrm>
          <a:prstGeom prst="rect">
            <a:avLst/>
          </a:prstGeom>
          <a:solidFill>
            <a:srgbClr val="1D4A79"/>
          </a:solidFill>
          <a:ln w="9525" cap="flat" cmpd="sng" algn="ctr">
            <a:noFill/>
            <a:prstDash val="solid"/>
            <a:headEnd type="none" w="med" len="med"/>
            <a:tailEnd type="none" w="med" len="med"/>
          </a:ln>
          <a:effectLst/>
        </p:spPr>
        <p:txBody>
          <a:bodyPr rot="0" spcFirstLastPara="0" vertOverflow="overflow" horzOverflow="overflow" vert="horz" wrap="square" lIns="0" tIns="746083" rIns="0" bIns="186521"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020" kern="0">
                <a:solidFill>
                  <a:srgbClr val="FFFFFF"/>
                </a:solidFill>
                <a:latin typeface="Segoe UI"/>
                <a:ea typeface="Segoe UI" pitchFamily="34" charset="0"/>
                <a:cs typeface="Segoe UI" pitchFamily="34" charset="0"/>
              </a:rPr>
              <a:t>Bring rich scaling to every workload</a:t>
            </a:r>
          </a:p>
        </p:txBody>
      </p:sp>
      <p:sp>
        <p:nvSpPr>
          <p:cNvPr id="215" name="Title 1">
            <a:extLst>
              <a:ext uri="{FF2B5EF4-FFF2-40B4-BE49-F238E27FC236}">
                <a16:creationId xmlns:a16="http://schemas.microsoft.com/office/drawing/2014/main" id="{624020A7-9FBA-4B56-9663-6F38C2C2CE62}"/>
              </a:ext>
            </a:extLst>
          </p:cNvPr>
          <p:cNvSpPr txBox="1">
            <a:spLocks/>
          </p:cNvSpPr>
          <p:nvPr/>
        </p:nvSpPr>
        <p:spPr>
          <a:xfrm>
            <a:off x="6535280" y="3598147"/>
            <a:ext cx="1714674" cy="256159"/>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defRPr/>
            </a:pPr>
            <a:r>
              <a:rPr lang="en-US" sz="1632" spc="-51">
                <a:solidFill>
                  <a:srgbClr val="FFFFFF"/>
                </a:solidFill>
                <a:latin typeface="Segoe UI Semibold"/>
              </a:rPr>
              <a:t>Vendor-agnostic</a:t>
            </a:r>
          </a:p>
        </p:txBody>
      </p:sp>
      <p:sp>
        <p:nvSpPr>
          <p:cNvPr id="216" name="Title 1">
            <a:extLst>
              <a:ext uri="{FF2B5EF4-FFF2-40B4-BE49-F238E27FC236}">
                <a16:creationId xmlns:a16="http://schemas.microsoft.com/office/drawing/2014/main" id="{76EF86A9-EEC8-4A84-996D-A6D07B326E75}"/>
              </a:ext>
            </a:extLst>
          </p:cNvPr>
          <p:cNvSpPr txBox="1">
            <a:spLocks/>
          </p:cNvSpPr>
          <p:nvPr/>
        </p:nvSpPr>
        <p:spPr>
          <a:xfrm>
            <a:off x="9092796" y="3601274"/>
            <a:ext cx="1855329" cy="256159"/>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defRPr/>
            </a:pPr>
            <a:r>
              <a:rPr lang="en-US" sz="1632" spc="-51">
                <a:solidFill>
                  <a:srgbClr val="FFFFFF"/>
                </a:solidFill>
                <a:latin typeface="Segoe UI Semibold"/>
              </a:rPr>
              <a:t>Rich capabilities</a:t>
            </a:r>
          </a:p>
        </p:txBody>
      </p:sp>
      <p:grpSp>
        <p:nvGrpSpPr>
          <p:cNvPr id="23" name="Group 22">
            <a:extLst>
              <a:ext uri="{FF2B5EF4-FFF2-40B4-BE49-F238E27FC236}">
                <a16:creationId xmlns:a16="http://schemas.microsoft.com/office/drawing/2014/main" id="{6441FA83-0C53-48C9-835A-3D5AD37A8DB3}"/>
              </a:ext>
            </a:extLst>
          </p:cNvPr>
          <p:cNvGrpSpPr/>
          <p:nvPr/>
        </p:nvGrpSpPr>
        <p:grpSpPr>
          <a:xfrm>
            <a:off x="5734093" y="1800046"/>
            <a:ext cx="5214032" cy="209828"/>
            <a:chOff x="5244920" y="1764912"/>
            <a:chExt cx="5112260" cy="205732"/>
          </a:xfrm>
        </p:grpSpPr>
        <p:sp>
          <p:nvSpPr>
            <p:cNvPr id="20" name="Rectangle 19" descr="Diagram showing Channels, Microservices, and Azure Services">
              <a:extLst>
                <a:ext uri="{FF2B5EF4-FFF2-40B4-BE49-F238E27FC236}">
                  <a16:creationId xmlns:a16="http://schemas.microsoft.com/office/drawing/2014/main" id="{F9FCF87E-997E-4A9F-B72B-D2BF281C618E}"/>
                </a:ext>
                <a:ext uri="{C183D7F6-B498-43B3-948B-1728B52AA6E4}">
                  <adec:decorative xmlns:adec="http://schemas.microsoft.com/office/drawing/2017/decorative" val="0"/>
                </a:ext>
              </a:extLst>
            </p:cNvPr>
            <p:cNvSpPr/>
            <p:nvPr/>
          </p:nvSpPr>
          <p:spPr bwMode="auto">
            <a:xfrm>
              <a:off x="6935027" y="1764912"/>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3260" rIns="93260" bIns="9326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kern="0">
                  <a:solidFill>
                    <a:srgbClr val="FFFFFF"/>
                  </a:solidFill>
                  <a:latin typeface="Segoe UI"/>
                  <a:ea typeface="Segoe UI" pitchFamily="34" charset="0"/>
                  <a:cs typeface="Segoe UI" pitchFamily="34" charset="0"/>
                </a:rPr>
                <a:t>Metrics Adapter | Controller | Scaler</a:t>
              </a:r>
            </a:p>
          </p:txBody>
        </p:sp>
        <p:cxnSp>
          <p:nvCxnSpPr>
            <p:cNvPr id="21" name="Straight Connector 20">
              <a:extLst>
                <a:ext uri="{FF2B5EF4-FFF2-40B4-BE49-F238E27FC236}">
                  <a16:creationId xmlns:a16="http://schemas.microsoft.com/office/drawing/2014/main" id="{88C71AAC-B167-48A7-9F27-1DFA907F44C4}"/>
                </a:ext>
                <a:ext uri="{C183D7F6-B498-43B3-948B-1728B52AA6E4}">
                  <adec:decorative xmlns:adec="http://schemas.microsoft.com/office/drawing/2017/decorative" val="1"/>
                </a:ext>
              </a:extLst>
            </p:cNvPr>
            <p:cNvCxnSpPr>
              <a:cxnSpLocks/>
            </p:cNvCxnSpPr>
            <p:nvPr/>
          </p:nvCxnSpPr>
          <p:spPr>
            <a:xfrm flipH="1">
              <a:off x="5244920" y="1867778"/>
              <a:ext cx="1280160" cy="0"/>
            </a:xfrm>
            <a:prstGeom prst="line">
              <a:avLst/>
            </a:prstGeom>
            <a:noFill/>
            <a:ln w="12700" cap="flat" cmpd="sng" algn="ctr">
              <a:solidFill>
                <a:srgbClr val="FFFFFF"/>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3366AF79-95BE-4385-816D-C96DB0A5DC2B}"/>
                </a:ext>
                <a:ext uri="{C183D7F6-B498-43B3-948B-1728B52AA6E4}">
                  <adec:decorative xmlns:adec="http://schemas.microsoft.com/office/drawing/2017/decorative" val="1"/>
                </a:ext>
              </a:extLst>
            </p:cNvPr>
            <p:cNvCxnSpPr>
              <a:cxnSpLocks/>
            </p:cNvCxnSpPr>
            <p:nvPr/>
          </p:nvCxnSpPr>
          <p:spPr>
            <a:xfrm flipH="1">
              <a:off x="9077020" y="1867778"/>
              <a:ext cx="1280160" cy="0"/>
            </a:xfrm>
            <a:prstGeom prst="line">
              <a:avLst/>
            </a:prstGeom>
            <a:noFill/>
            <a:ln w="12700" cap="flat" cmpd="sng" algn="ctr">
              <a:solidFill>
                <a:srgbClr val="FFFFFF"/>
              </a:solidFill>
              <a:prstDash val="solid"/>
              <a:headEnd type="none" w="lg" len="med"/>
              <a:tailEnd type="none" w="lg" len="med"/>
            </a:ln>
            <a:effectLst/>
          </p:spPr>
        </p:cxnSp>
      </p:grpSp>
      <p:pic>
        <p:nvPicPr>
          <p:cNvPr id="25" name="Picture 24">
            <a:extLst>
              <a:ext uri="{FF2B5EF4-FFF2-40B4-BE49-F238E27FC236}">
                <a16:creationId xmlns:a16="http://schemas.microsoft.com/office/drawing/2014/main" id="{67003DAC-7AED-403D-83A9-FF2222D05A32}"/>
              </a:ext>
            </a:extLst>
          </p:cNvPr>
          <p:cNvPicPr>
            <a:picLocks noChangeAspect="1"/>
          </p:cNvPicPr>
          <p:nvPr/>
        </p:nvPicPr>
        <p:blipFill>
          <a:blip r:embed="rId8"/>
          <a:stretch>
            <a:fillRect/>
          </a:stretch>
        </p:blipFill>
        <p:spPr>
          <a:xfrm>
            <a:off x="6016658" y="2218032"/>
            <a:ext cx="403159" cy="442019"/>
          </a:xfrm>
          <a:prstGeom prst="rect">
            <a:avLst/>
          </a:prstGeom>
        </p:spPr>
      </p:pic>
      <p:pic>
        <p:nvPicPr>
          <p:cNvPr id="27" name="Picture 26">
            <a:extLst>
              <a:ext uri="{FF2B5EF4-FFF2-40B4-BE49-F238E27FC236}">
                <a16:creationId xmlns:a16="http://schemas.microsoft.com/office/drawing/2014/main" id="{33D82F7C-20AE-4009-8F3C-27ADBC846354}"/>
              </a:ext>
            </a:extLst>
          </p:cNvPr>
          <p:cNvPicPr>
            <a:picLocks noChangeAspect="1"/>
          </p:cNvPicPr>
          <p:nvPr/>
        </p:nvPicPr>
        <p:blipFill>
          <a:blip r:embed="rId9"/>
          <a:stretch>
            <a:fillRect/>
          </a:stretch>
        </p:blipFill>
        <p:spPr>
          <a:xfrm>
            <a:off x="8543363" y="2218032"/>
            <a:ext cx="432304" cy="442019"/>
          </a:xfrm>
          <a:prstGeom prst="rect">
            <a:avLst/>
          </a:prstGeom>
        </p:spPr>
      </p:pic>
      <p:pic>
        <p:nvPicPr>
          <p:cNvPr id="29" name="Picture 28">
            <a:extLst>
              <a:ext uri="{FF2B5EF4-FFF2-40B4-BE49-F238E27FC236}">
                <a16:creationId xmlns:a16="http://schemas.microsoft.com/office/drawing/2014/main" id="{2CB90AB0-5958-40F6-B067-14E7A6302274}"/>
              </a:ext>
            </a:extLst>
          </p:cNvPr>
          <p:cNvPicPr>
            <a:picLocks noChangeAspect="1"/>
          </p:cNvPicPr>
          <p:nvPr/>
        </p:nvPicPr>
        <p:blipFill>
          <a:blip r:embed="rId10"/>
          <a:stretch>
            <a:fillRect/>
          </a:stretch>
        </p:blipFill>
        <p:spPr>
          <a:xfrm>
            <a:off x="8509362" y="3502090"/>
            <a:ext cx="500306" cy="514879"/>
          </a:xfrm>
          <a:prstGeom prst="rect">
            <a:avLst/>
          </a:prstGeom>
        </p:spPr>
      </p:pic>
      <p:pic>
        <p:nvPicPr>
          <p:cNvPr id="31" name="Picture 30">
            <a:extLst>
              <a:ext uri="{FF2B5EF4-FFF2-40B4-BE49-F238E27FC236}">
                <a16:creationId xmlns:a16="http://schemas.microsoft.com/office/drawing/2014/main" id="{B13F8906-DFE0-4AF1-AEBB-73EE2E7D96A1}"/>
              </a:ext>
            </a:extLst>
          </p:cNvPr>
          <p:cNvPicPr>
            <a:picLocks noChangeAspect="1"/>
          </p:cNvPicPr>
          <p:nvPr/>
        </p:nvPicPr>
        <p:blipFill>
          <a:blip r:embed="rId11"/>
          <a:stretch>
            <a:fillRect/>
          </a:stretch>
        </p:blipFill>
        <p:spPr>
          <a:xfrm>
            <a:off x="5987513" y="3515111"/>
            <a:ext cx="461448" cy="442019"/>
          </a:xfrm>
          <a:prstGeom prst="rect">
            <a:avLst/>
          </a:prstGeom>
        </p:spPr>
      </p:pic>
    </p:spTree>
    <p:extLst>
      <p:ext uri="{BB962C8B-B14F-4D97-AF65-F5344CB8AC3E}">
        <p14:creationId xmlns:p14="http://schemas.microsoft.com/office/powerpoint/2010/main" val="17617686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49B-C01C-4D64-90D6-E5054922A155}"/>
              </a:ext>
            </a:extLst>
          </p:cNvPr>
          <p:cNvSpPr>
            <a:spLocks noGrp="1"/>
          </p:cNvSpPr>
          <p:nvPr>
            <p:ph type="title"/>
          </p:nvPr>
        </p:nvSpPr>
        <p:spPr/>
        <p:txBody>
          <a:bodyPr/>
          <a:lstStyle/>
          <a:p>
            <a:r>
              <a:rPr lang="en-US"/>
              <a:t>Scaling</a:t>
            </a:r>
          </a:p>
        </p:txBody>
      </p:sp>
      <p:grpSp>
        <p:nvGrpSpPr>
          <p:cNvPr id="26" name="Group 25">
            <a:extLst>
              <a:ext uri="{FF2B5EF4-FFF2-40B4-BE49-F238E27FC236}">
                <a16:creationId xmlns:a16="http://schemas.microsoft.com/office/drawing/2014/main" id="{9105CA59-9BBE-451A-A7E2-16845A5399BC}"/>
              </a:ext>
            </a:extLst>
          </p:cNvPr>
          <p:cNvGrpSpPr/>
          <p:nvPr/>
        </p:nvGrpSpPr>
        <p:grpSpPr>
          <a:xfrm>
            <a:off x="508169" y="2174665"/>
            <a:ext cx="2782730" cy="3994358"/>
            <a:chOff x="497386" y="2573652"/>
            <a:chExt cx="2728414" cy="3916393"/>
          </a:xfrm>
        </p:grpSpPr>
        <p:sp>
          <p:nvSpPr>
            <p:cNvPr id="16" name="Rectangle 15">
              <a:extLst>
                <a:ext uri="{FF2B5EF4-FFF2-40B4-BE49-F238E27FC236}">
                  <a16:creationId xmlns:a16="http://schemas.microsoft.com/office/drawing/2014/main" id="{E247DFF9-8BA2-40D8-A07F-67DEC7806F75}"/>
                </a:ext>
              </a:extLst>
            </p:cNvPr>
            <p:cNvSpPr/>
            <p:nvPr/>
          </p:nvSpPr>
          <p:spPr bwMode="auto">
            <a:xfrm>
              <a:off x="49738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773FC473-53DC-441C-A556-2D1572EA532B}"/>
                </a:ext>
              </a:extLst>
            </p:cNvPr>
            <p:cNvSpPr txBox="1">
              <a:spLocks/>
            </p:cNvSpPr>
            <p:nvPr/>
          </p:nvSpPr>
          <p:spPr>
            <a:xfrm>
              <a:off x="497386" y="2758318"/>
              <a:ext cx="2728414" cy="43947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z="2856" spc="-51">
                  <a:solidFill>
                    <a:srgbClr val="FFFFFF"/>
                  </a:solidFill>
                  <a:latin typeface="Segoe UI Semibold"/>
                </a:rPr>
                <a:t>HTTP</a:t>
              </a:r>
            </a:p>
          </p:txBody>
        </p:sp>
        <p:sp>
          <p:nvSpPr>
            <p:cNvPr id="18" name="TextBox 17">
              <a:extLst>
                <a:ext uri="{FF2B5EF4-FFF2-40B4-BE49-F238E27FC236}">
                  <a16:creationId xmlns:a16="http://schemas.microsoft.com/office/drawing/2014/main" id="{45E32CF0-EB4E-4604-8937-86D397B6B958}"/>
                </a:ext>
              </a:extLst>
            </p:cNvPr>
            <p:cNvSpPr txBox="1"/>
            <p:nvPr/>
          </p:nvSpPr>
          <p:spPr>
            <a:xfrm>
              <a:off x="584201" y="3562352"/>
              <a:ext cx="2641599" cy="1599412"/>
            </a:xfrm>
            <a:prstGeom prst="rect">
              <a:avLst/>
            </a:prstGeom>
            <a:noFill/>
          </p:spPr>
          <p:txBody>
            <a:bodyPr wrap="square">
              <a:spAutoFit/>
            </a:bodyPr>
            <a:lstStyle/>
            <a:p>
              <a:pPr defTabSz="932597">
                <a:defRPr/>
              </a:pPr>
              <a:r>
                <a:rPr lang="en-US" sz="1224">
                  <a:solidFill>
                    <a:srgbClr val="D4D4D4"/>
                  </a:solidFill>
                  <a:latin typeface="Consolas" panose="020B0609020204030204" pitchFamily="49" charset="0"/>
                </a:rPr>
                <a:t>{</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"name"</a:t>
              </a:r>
              <a:r>
                <a:rPr lang="en-US" sz="1224">
                  <a:solidFill>
                    <a:srgbClr val="D4D4D4"/>
                  </a:solidFill>
                  <a:latin typeface="Consolas" panose="020B0609020204030204" pitchFamily="49" charset="0"/>
                </a:rPr>
                <a:t>: </a:t>
              </a:r>
              <a:r>
                <a:rPr lang="en-US" sz="1224">
                  <a:solidFill>
                    <a:srgbClr val="CE9178"/>
                  </a:solidFill>
                  <a:latin typeface="Consolas" panose="020B0609020204030204" pitchFamily="49" charset="0"/>
                </a:rPr>
                <a:t>"http-rule"</a:t>
              </a:r>
              <a:r>
                <a:rPr lang="en-US" sz="1224">
                  <a:solidFill>
                    <a:srgbClr val="D4D4D4"/>
                  </a:solidFill>
                  <a:latin typeface="Consolas" panose="020B0609020204030204" pitchFamily="49" charset="0"/>
                </a:rPr>
                <a:t>,</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"http"</a:t>
              </a: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"metadata"</a:t>
              </a: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a:t>
              </a:r>
              <a:r>
                <a:rPr lang="en-US" sz="1224" err="1">
                  <a:solidFill>
                    <a:srgbClr val="9CDCFE"/>
                  </a:solidFill>
                  <a:latin typeface="Consolas" panose="020B0609020204030204" pitchFamily="49" charset="0"/>
                </a:rPr>
                <a:t>concurrentRequests</a:t>
              </a:r>
              <a:r>
                <a:rPr lang="en-US" sz="1224">
                  <a:solidFill>
                    <a:srgbClr val="9CDCFE"/>
                  </a:solidFill>
                  <a:latin typeface="Consolas" panose="020B0609020204030204" pitchFamily="49" charset="0"/>
                </a:rPr>
                <a:t>"</a:t>
              </a:r>
              <a:r>
                <a:rPr lang="en-US" sz="1224">
                  <a:solidFill>
                    <a:srgbClr val="D4D4D4"/>
                  </a:solidFill>
                  <a:latin typeface="Consolas" panose="020B0609020204030204" pitchFamily="49" charset="0"/>
                </a:rPr>
                <a:t>: </a:t>
              </a:r>
              <a:r>
                <a:rPr lang="en-US" sz="1224">
                  <a:solidFill>
                    <a:srgbClr val="B5CEA8"/>
                  </a:solidFill>
                  <a:latin typeface="Consolas" panose="020B0609020204030204" pitchFamily="49" charset="0"/>
                </a:rPr>
                <a:t>50</a:t>
              </a:r>
              <a:endParaRPr lang="en-US" sz="1224">
                <a:solidFill>
                  <a:srgbClr val="D4D4D4"/>
                </a:solidFill>
                <a:latin typeface="Consolas" panose="020B0609020204030204" pitchFamily="49" charset="0"/>
              </a:endParaRPr>
            </a:p>
            <a:p>
              <a:pPr defTabSz="932597">
                <a:defRPr/>
              </a:pP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a:t>
              </a:r>
            </a:p>
          </p:txBody>
        </p:sp>
      </p:grpSp>
      <p:grpSp>
        <p:nvGrpSpPr>
          <p:cNvPr id="28" name="Group 27">
            <a:extLst>
              <a:ext uri="{FF2B5EF4-FFF2-40B4-BE49-F238E27FC236}">
                <a16:creationId xmlns:a16="http://schemas.microsoft.com/office/drawing/2014/main" id="{9CD7D9CA-A82F-4D21-8E09-6F5B089D6C33}"/>
              </a:ext>
            </a:extLst>
          </p:cNvPr>
          <p:cNvGrpSpPr/>
          <p:nvPr/>
        </p:nvGrpSpPr>
        <p:grpSpPr>
          <a:xfrm>
            <a:off x="6298876" y="2167203"/>
            <a:ext cx="2782731" cy="3994358"/>
            <a:chOff x="6175065" y="2566336"/>
            <a:chExt cx="2728415" cy="3916393"/>
          </a:xfrm>
        </p:grpSpPr>
        <p:sp>
          <p:nvSpPr>
            <p:cNvPr id="24" name="Rectangle 23">
              <a:extLst>
                <a:ext uri="{FF2B5EF4-FFF2-40B4-BE49-F238E27FC236}">
                  <a16:creationId xmlns:a16="http://schemas.microsoft.com/office/drawing/2014/main" id="{7DA84538-23D4-4718-BEED-944F945681E6}"/>
                </a:ext>
              </a:extLst>
            </p:cNvPr>
            <p:cNvSpPr/>
            <p:nvPr/>
          </p:nvSpPr>
          <p:spPr bwMode="auto">
            <a:xfrm>
              <a:off x="6175065" y="2566336"/>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B548921-529A-429A-B339-48DF1329481B}"/>
                </a:ext>
              </a:extLst>
            </p:cNvPr>
            <p:cNvSpPr txBox="1">
              <a:spLocks/>
            </p:cNvSpPr>
            <p:nvPr/>
          </p:nvSpPr>
          <p:spPr>
            <a:xfrm>
              <a:off x="6177042" y="2758318"/>
              <a:ext cx="2726438" cy="3767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z="2448" spc="-51">
                  <a:solidFill>
                    <a:srgbClr val="FFFFFF"/>
                  </a:solidFill>
                  <a:latin typeface="Segoe UI Semibold"/>
                </a:rPr>
                <a:t>CPU</a:t>
              </a:r>
            </a:p>
          </p:txBody>
        </p:sp>
        <p:sp>
          <p:nvSpPr>
            <p:cNvPr id="20" name="TextBox 19">
              <a:extLst>
                <a:ext uri="{FF2B5EF4-FFF2-40B4-BE49-F238E27FC236}">
                  <a16:creationId xmlns:a16="http://schemas.microsoft.com/office/drawing/2014/main" id="{51862F1E-D6AC-4FF2-9B15-7F34F10ADF84}"/>
                </a:ext>
              </a:extLst>
            </p:cNvPr>
            <p:cNvSpPr txBox="1"/>
            <p:nvPr/>
          </p:nvSpPr>
          <p:spPr>
            <a:xfrm>
              <a:off x="6325299" y="3564869"/>
              <a:ext cx="2578180" cy="1976182"/>
            </a:xfrm>
            <a:prstGeom prst="rect">
              <a:avLst/>
            </a:prstGeom>
            <a:noFill/>
          </p:spPr>
          <p:txBody>
            <a:bodyPr wrap="square">
              <a:spAutoFit/>
            </a:bodyPr>
            <a:lstStyle/>
            <a:p>
              <a:pPr defTabSz="932597">
                <a:defRPr/>
              </a:pPr>
              <a:r>
                <a:rPr lang="en-US" sz="1224">
                  <a:solidFill>
                    <a:srgbClr val="D4D4D4"/>
                  </a:solidFill>
                  <a:latin typeface="Consolas" panose="020B0609020204030204" pitchFamily="49" charset="0"/>
                </a:rPr>
                <a:t>{</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"name"</a:t>
              </a:r>
              <a:r>
                <a:rPr lang="en-US" sz="1224">
                  <a:solidFill>
                    <a:srgbClr val="D4D4D4"/>
                  </a:solidFill>
                  <a:latin typeface="Consolas" panose="020B0609020204030204" pitchFamily="49" charset="0"/>
                </a:rPr>
                <a:t>: </a:t>
              </a:r>
              <a:r>
                <a:rPr lang="en-US" sz="1224">
                  <a:solidFill>
                    <a:srgbClr val="CE9178"/>
                  </a:solidFill>
                  <a:latin typeface="Consolas" panose="020B0609020204030204" pitchFamily="49" charset="0"/>
                </a:rPr>
                <a:t>"</a:t>
              </a:r>
              <a:r>
                <a:rPr lang="en-US" sz="1224" err="1">
                  <a:solidFill>
                    <a:srgbClr val="CE9178"/>
                  </a:solidFill>
                  <a:latin typeface="Consolas" panose="020B0609020204030204" pitchFamily="49" charset="0"/>
                </a:rPr>
                <a:t>cpu</a:t>
              </a:r>
              <a:r>
                <a:rPr lang="en-US" sz="1224">
                  <a:solidFill>
                    <a:srgbClr val="CE9178"/>
                  </a:solidFill>
                  <a:latin typeface="Consolas" panose="020B0609020204030204" pitchFamily="49" charset="0"/>
                </a:rPr>
                <a:t>-rule"</a:t>
              </a:r>
              <a:r>
                <a:rPr lang="en-US" sz="1224">
                  <a:solidFill>
                    <a:srgbClr val="D4D4D4"/>
                  </a:solidFill>
                  <a:latin typeface="Consolas" panose="020B0609020204030204" pitchFamily="49" charset="0"/>
                </a:rPr>
                <a:t>,</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"custom"</a:t>
              </a: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"type"</a:t>
              </a:r>
              <a:r>
                <a:rPr lang="en-US" sz="1224">
                  <a:solidFill>
                    <a:srgbClr val="D4D4D4"/>
                  </a:solidFill>
                  <a:latin typeface="Consolas" panose="020B0609020204030204" pitchFamily="49" charset="0"/>
                </a:rPr>
                <a:t>: </a:t>
              </a:r>
              <a:r>
                <a:rPr lang="en-US" sz="1224">
                  <a:solidFill>
                    <a:srgbClr val="CE9178"/>
                  </a:solidFill>
                  <a:latin typeface="Consolas" panose="020B0609020204030204" pitchFamily="49" charset="0"/>
                </a:rPr>
                <a:t>"</a:t>
              </a:r>
              <a:r>
                <a:rPr lang="en-US" sz="1224" err="1">
                  <a:solidFill>
                    <a:srgbClr val="CE9178"/>
                  </a:solidFill>
                  <a:latin typeface="Consolas" panose="020B0609020204030204" pitchFamily="49" charset="0"/>
                </a:rPr>
                <a:t>cpu</a:t>
              </a:r>
              <a:r>
                <a:rPr lang="en-US" sz="1224">
                  <a:solidFill>
                    <a:srgbClr val="CE9178"/>
                  </a:solidFill>
                  <a:latin typeface="Consolas" panose="020B0609020204030204" pitchFamily="49" charset="0"/>
                </a:rPr>
                <a:t>"</a:t>
              </a:r>
              <a:r>
                <a:rPr lang="en-US" sz="1224">
                  <a:solidFill>
                    <a:srgbClr val="D4D4D4"/>
                  </a:solidFill>
                  <a:latin typeface="Consolas" panose="020B0609020204030204" pitchFamily="49" charset="0"/>
                </a:rPr>
                <a:t>,</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"metadata"</a:t>
              </a: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"type"</a:t>
              </a:r>
              <a:r>
                <a:rPr lang="en-US" sz="1224">
                  <a:solidFill>
                    <a:srgbClr val="D4D4D4"/>
                  </a:solidFill>
                  <a:latin typeface="Consolas" panose="020B0609020204030204" pitchFamily="49" charset="0"/>
                </a:rPr>
                <a:t>: </a:t>
              </a:r>
              <a:r>
                <a:rPr lang="en-US" sz="1224">
                  <a:solidFill>
                    <a:srgbClr val="CE9178"/>
                  </a:solidFill>
                  <a:latin typeface="Consolas" panose="020B0609020204030204" pitchFamily="49" charset="0"/>
                </a:rPr>
                <a:t>"Utilization"</a:t>
              </a:r>
              <a:r>
                <a:rPr lang="en-US" sz="1224">
                  <a:solidFill>
                    <a:srgbClr val="D4D4D4"/>
                  </a:solidFill>
                  <a:latin typeface="Consolas" panose="020B0609020204030204" pitchFamily="49" charset="0"/>
                </a:rPr>
                <a:t>,</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"value"</a:t>
              </a:r>
              <a:r>
                <a:rPr lang="en-US" sz="1224">
                  <a:solidFill>
                    <a:srgbClr val="D4D4D4"/>
                  </a:solidFill>
                  <a:latin typeface="Consolas" panose="020B0609020204030204" pitchFamily="49" charset="0"/>
                </a:rPr>
                <a:t>: </a:t>
              </a:r>
              <a:r>
                <a:rPr lang="en-US" sz="1224">
                  <a:solidFill>
                    <a:srgbClr val="CE9178"/>
                  </a:solidFill>
                  <a:latin typeface="Consolas" panose="020B0609020204030204" pitchFamily="49" charset="0"/>
                </a:rPr>
                <a:t>"50"</a:t>
              </a:r>
              <a:endParaRPr lang="en-US" sz="1224">
                <a:solidFill>
                  <a:srgbClr val="D4D4D4"/>
                </a:solidFill>
                <a:latin typeface="Consolas" panose="020B0609020204030204" pitchFamily="49" charset="0"/>
              </a:endParaRPr>
            </a:p>
            <a:p>
              <a:pPr defTabSz="932597">
                <a:defRPr/>
              </a:pP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a:t>
              </a:r>
            </a:p>
          </p:txBody>
        </p:sp>
      </p:grpSp>
      <p:grpSp>
        <p:nvGrpSpPr>
          <p:cNvPr id="29" name="Group 28">
            <a:extLst>
              <a:ext uri="{FF2B5EF4-FFF2-40B4-BE49-F238E27FC236}">
                <a16:creationId xmlns:a16="http://schemas.microsoft.com/office/drawing/2014/main" id="{21FB086E-92C7-4A2E-AA4F-8D99DA004149}"/>
              </a:ext>
            </a:extLst>
          </p:cNvPr>
          <p:cNvGrpSpPr/>
          <p:nvPr/>
        </p:nvGrpSpPr>
        <p:grpSpPr>
          <a:xfrm>
            <a:off x="9193221" y="2174665"/>
            <a:ext cx="2782730" cy="3994358"/>
            <a:chOff x="9012916" y="2573652"/>
            <a:chExt cx="2728414" cy="3916393"/>
          </a:xfrm>
        </p:grpSpPr>
        <p:sp>
          <p:nvSpPr>
            <p:cNvPr id="25" name="Rectangle 24">
              <a:extLst>
                <a:ext uri="{FF2B5EF4-FFF2-40B4-BE49-F238E27FC236}">
                  <a16:creationId xmlns:a16="http://schemas.microsoft.com/office/drawing/2014/main" id="{465F2568-D24F-494B-A121-81F0B6CE69D7}"/>
                </a:ext>
              </a:extLst>
            </p:cNvPr>
            <p:cNvSpPr/>
            <p:nvPr/>
          </p:nvSpPr>
          <p:spPr bwMode="auto">
            <a:xfrm>
              <a:off x="901291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D93A79E-CE29-46F6-B70B-956D356296D4}"/>
                </a:ext>
              </a:extLst>
            </p:cNvPr>
            <p:cNvSpPr txBox="1">
              <a:spLocks/>
            </p:cNvSpPr>
            <p:nvPr/>
          </p:nvSpPr>
          <p:spPr>
            <a:xfrm>
              <a:off x="9012916" y="2758318"/>
              <a:ext cx="2723357" cy="3767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z="2448" spc="-51">
                  <a:solidFill>
                    <a:srgbClr val="FFFFFF"/>
                  </a:solidFill>
                  <a:latin typeface="Segoe UI Semibold"/>
                </a:rPr>
                <a:t>Memory</a:t>
              </a:r>
            </a:p>
          </p:txBody>
        </p:sp>
        <p:sp>
          <p:nvSpPr>
            <p:cNvPr id="21" name="TextBox 20">
              <a:extLst>
                <a:ext uri="{FF2B5EF4-FFF2-40B4-BE49-F238E27FC236}">
                  <a16:creationId xmlns:a16="http://schemas.microsoft.com/office/drawing/2014/main" id="{5102AFAC-12FB-4061-93A6-175D4C97D383}"/>
                </a:ext>
              </a:extLst>
            </p:cNvPr>
            <p:cNvSpPr txBox="1"/>
            <p:nvPr/>
          </p:nvSpPr>
          <p:spPr>
            <a:xfrm>
              <a:off x="9135611" y="3562352"/>
              <a:ext cx="2600660" cy="1976182"/>
            </a:xfrm>
            <a:prstGeom prst="rect">
              <a:avLst/>
            </a:prstGeom>
            <a:noFill/>
          </p:spPr>
          <p:txBody>
            <a:bodyPr wrap="square">
              <a:spAutoFit/>
            </a:bodyPr>
            <a:lstStyle/>
            <a:p>
              <a:pPr defTabSz="932597">
                <a:defRPr/>
              </a:pPr>
              <a:r>
                <a:rPr lang="en-US" sz="1224">
                  <a:solidFill>
                    <a:srgbClr val="D4D4D4"/>
                  </a:solidFill>
                  <a:latin typeface="Consolas" panose="020B0609020204030204" pitchFamily="49" charset="0"/>
                </a:rPr>
                <a:t>{</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"name"</a:t>
              </a:r>
              <a:r>
                <a:rPr lang="en-US" sz="1224">
                  <a:solidFill>
                    <a:srgbClr val="D4D4D4"/>
                  </a:solidFill>
                  <a:latin typeface="Consolas" panose="020B0609020204030204" pitchFamily="49" charset="0"/>
                </a:rPr>
                <a:t>: </a:t>
              </a:r>
              <a:r>
                <a:rPr lang="en-US" sz="1224">
                  <a:solidFill>
                    <a:srgbClr val="CE9178"/>
                  </a:solidFill>
                  <a:latin typeface="Consolas" panose="020B0609020204030204" pitchFamily="49" charset="0"/>
                </a:rPr>
                <a:t>"mem-rule"</a:t>
              </a:r>
              <a:r>
                <a:rPr lang="en-US" sz="1224">
                  <a:solidFill>
                    <a:srgbClr val="D4D4D4"/>
                  </a:solidFill>
                  <a:latin typeface="Consolas" panose="020B0609020204030204" pitchFamily="49" charset="0"/>
                </a:rPr>
                <a:t>,</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"custom"</a:t>
              </a: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"type"</a:t>
              </a:r>
              <a:r>
                <a:rPr lang="en-US" sz="1224">
                  <a:solidFill>
                    <a:srgbClr val="D4D4D4"/>
                  </a:solidFill>
                  <a:latin typeface="Consolas" panose="020B0609020204030204" pitchFamily="49" charset="0"/>
                </a:rPr>
                <a:t>: </a:t>
              </a:r>
              <a:r>
                <a:rPr lang="en-US" sz="1224">
                  <a:solidFill>
                    <a:srgbClr val="CE9178"/>
                  </a:solidFill>
                  <a:latin typeface="Consolas" panose="020B0609020204030204" pitchFamily="49" charset="0"/>
                </a:rPr>
                <a:t>"memory"</a:t>
              </a:r>
              <a:r>
                <a:rPr lang="en-US" sz="1224">
                  <a:solidFill>
                    <a:srgbClr val="D4D4D4"/>
                  </a:solidFill>
                  <a:latin typeface="Consolas" panose="020B0609020204030204" pitchFamily="49" charset="0"/>
                </a:rPr>
                <a:t>,</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"metadata"</a:t>
              </a: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"type"</a:t>
              </a:r>
              <a:r>
                <a:rPr lang="en-US" sz="1224">
                  <a:solidFill>
                    <a:srgbClr val="D4D4D4"/>
                  </a:solidFill>
                  <a:latin typeface="Consolas" panose="020B0609020204030204" pitchFamily="49" charset="0"/>
                </a:rPr>
                <a:t>: </a:t>
              </a:r>
              <a:r>
                <a:rPr lang="en-US" sz="1224">
                  <a:solidFill>
                    <a:srgbClr val="CE9178"/>
                  </a:solidFill>
                  <a:latin typeface="Consolas" panose="020B0609020204030204" pitchFamily="49" charset="0"/>
                </a:rPr>
                <a:t>"</a:t>
              </a:r>
              <a:r>
                <a:rPr lang="en-US" sz="1224" err="1">
                  <a:solidFill>
                    <a:srgbClr val="CE9178"/>
                  </a:solidFill>
                  <a:latin typeface="Consolas" panose="020B0609020204030204" pitchFamily="49" charset="0"/>
                </a:rPr>
                <a:t>AverageValue</a:t>
              </a:r>
              <a:r>
                <a:rPr lang="en-US" sz="1224">
                  <a:solidFill>
                    <a:srgbClr val="CE9178"/>
                  </a:solidFill>
                  <a:latin typeface="Consolas" panose="020B0609020204030204" pitchFamily="49" charset="0"/>
                </a:rPr>
                <a:t>"</a:t>
              </a:r>
              <a:r>
                <a:rPr lang="en-US" sz="1224">
                  <a:solidFill>
                    <a:srgbClr val="D4D4D4"/>
                  </a:solidFill>
                  <a:latin typeface="Consolas" panose="020B0609020204030204" pitchFamily="49" charset="0"/>
                </a:rPr>
                <a:t>,</a:t>
              </a:r>
            </a:p>
            <a:p>
              <a:pPr defTabSz="932597">
                <a:defRPr/>
              </a:pPr>
              <a:r>
                <a:rPr lang="en-US" sz="1224">
                  <a:solidFill>
                    <a:srgbClr val="D4D4D4"/>
                  </a:solidFill>
                  <a:latin typeface="Consolas" panose="020B0609020204030204" pitchFamily="49" charset="0"/>
                </a:rPr>
                <a:t>      </a:t>
              </a:r>
              <a:r>
                <a:rPr lang="en-US" sz="1224">
                  <a:solidFill>
                    <a:srgbClr val="9CDCFE"/>
                  </a:solidFill>
                  <a:latin typeface="Consolas" panose="020B0609020204030204" pitchFamily="49" charset="0"/>
                </a:rPr>
                <a:t>"value"</a:t>
              </a:r>
              <a:r>
                <a:rPr lang="en-US" sz="1224">
                  <a:solidFill>
                    <a:srgbClr val="D4D4D4"/>
                  </a:solidFill>
                  <a:latin typeface="Consolas" panose="020B0609020204030204" pitchFamily="49" charset="0"/>
                </a:rPr>
                <a:t>: </a:t>
              </a:r>
              <a:r>
                <a:rPr lang="en-US" sz="1224">
                  <a:solidFill>
                    <a:srgbClr val="CE9178"/>
                  </a:solidFill>
                  <a:latin typeface="Consolas" panose="020B0609020204030204" pitchFamily="49" charset="0"/>
                </a:rPr>
                <a:t>"512"</a:t>
              </a:r>
              <a:endParaRPr lang="en-US" sz="1224">
                <a:solidFill>
                  <a:srgbClr val="D4D4D4"/>
                </a:solidFill>
                <a:latin typeface="Consolas" panose="020B0609020204030204" pitchFamily="49" charset="0"/>
              </a:endParaRPr>
            </a:p>
            <a:p>
              <a:pPr defTabSz="932597">
                <a:defRPr/>
              </a:pP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  }</a:t>
              </a:r>
            </a:p>
            <a:p>
              <a:pPr defTabSz="932597">
                <a:defRPr/>
              </a:pPr>
              <a:r>
                <a:rPr lang="en-US" sz="1224">
                  <a:solidFill>
                    <a:srgbClr val="D4D4D4"/>
                  </a:solidFill>
                  <a:latin typeface="Consolas" panose="020B0609020204030204" pitchFamily="49" charset="0"/>
                </a:rPr>
                <a:t>}</a:t>
              </a:r>
            </a:p>
          </p:txBody>
        </p:sp>
      </p:grpSp>
      <p:grpSp>
        <p:nvGrpSpPr>
          <p:cNvPr id="32" name="Group 31">
            <a:extLst>
              <a:ext uri="{FF2B5EF4-FFF2-40B4-BE49-F238E27FC236}">
                <a16:creationId xmlns:a16="http://schemas.microsoft.com/office/drawing/2014/main" id="{7B6DF495-97D9-4C34-A2A5-381D203D43CE}"/>
              </a:ext>
            </a:extLst>
          </p:cNvPr>
          <p:cNvGrpSpPr/>
          <p:nvPr/>
        </p:nvGrpSpPr>
        <p:grpSpPr>
          <a:xfrm>
            <a:off x="3404531" y="2167204"/>
            <a:ext cx="2782730" cy="3994358"/>
            <a:chOff x="3337214" y="2566337"/>
            <a:chExt cx="2728414" cy="3916393"/>
          </a:xfrm>
        </p:grpSpPr>
        <p:grpSp>
          <p:nvGrpSpPr>
            <p:cNvPr id="27" name="Group 26">
              <a:extLst>
                <a:ext uri="{FF2B5EF4-FFF2-40B4-BE49-F238E27FC236}">
                  <a16:creationId xmlns:a16="http://schemas.microsoft.com/office/drawing/2014/main" id="{B52EBC21-7AB5-49B4-8332-4BC6F19BB330}"/>
                </a:ext>
              </a:extLst>
            </p:cNvPr>
            <p:cNvGrpSpPr/>
            <p:nvPr/>
          </p:nvGrpSpPr>
          <p:grpSpPr>
            <a:xfrm>
              <a:off x="3337214" y="2566337"/>
              <a:ext cx="2728414" cy="3916393"/>
              <a:chOff x="3337214" y="2566337"/>
              <a:chExt cx="2728414" cy="3916393"/>
            </a:xfrm>
          </p:grpSpPr>
          <p:sp>
            <p:nvSpPr>
              <p:cNvPr id="23" name="Rectangle 22">
                <a:extLst>
                  <a:ext uri="{FF2B5EF4-FFF2-40B4-BE49-F238E27FC236}">
                    <a16:creationId xmlns:a16="http://schemas.microsoft.com/office/drawing/2014/main" id="{8C32BB66-A3D3-45EF-B1B2-E928061F7DAB}"/>
                  </a:ext>
                </a:extLst>
              </p:cNvPr>
              <p:cNvSpPr/>
              <p:nvPr/>
            </p:nvSpPr>
            <p:spPr bwMode="auto">
              <a:xfrm>
                <a:off x="3337214" y="2566337"/>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C6888207-9EDC-4BCA-80C8-9E3236F5E86D}"/>
                  </a:ext>
                </a:extLst>
              </p:cNvPr>
              <p:cNvSpPr txBox="1">
                <a:spLocks/>
              </p:cNvSpPr>
              <p:nvPr/>
            </p:nvSpPr>
            <p:spPr>
              <a:xfrm>
                <a:off x="3361357" y="2758318"/>
                <a:ext cx="2704271" cy="3767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z="2448" spc="-51">
                    <a:solidFill>
                      <a:srgbClr val="FFFFFF"/>
                    </a:solidFill>
                    <a:latin typeface="Segoe UI Semibold"/>
                  </a:rPr>
                  <a:t>Event-driven</a:t>
                </a:r>
              </a:p>
            </p:txBody>
          </p:sp>
        </p:grpSp>
        <p:sp>
          <p:nvSpPr>
            <p:cNvPr id="30" name="TextBox 29">
              <a:extLst>
                <a:ext uri="{FF2B5EF4-FFF2-40B4-BE49-F238E27FC236}">
                  <a16:creationId xmlns:a16="http://schemas.microsoft.com/office/drawing/2014/main" id="{540C973A-95E1-4A14-88F0-151767200CCE}"/>
                </a:ext>
              </a:extLst>
            </p:cNvPr>
            <p:cNvSpPr txBox="1"/>
            <p:nvPr/>
          </p:nvSpPr>
          <p:spPr>
            <a:xfrm>
              <a:off x="3514987" y="3563298"/>
              <a:ext cx="2357307" cy="2541337"/>
            </a:xfrm>
            <a:prstGeom prst="rect">
              <a:avLst/>
            </a:prstGeom>
            <a:noFill/>
          </p:spPr>
          <p:txBody>
            <a:bodyPr wrap="square">
              <a:spAutoFit/>
            </a:bodyPr>
            <a:lstStyle/>
            <a:p>
              <a:pPr algn="ctr" defTabSz="932597">
                <a:defRPr/>
              </a:pPr>
              <a:r>
                <a:rPr lang="en-US" sz="1224" err="1">
                  <a:solidFill>
                    <a:srgbClr val="D4D4D4"/>
                  </a:solidFill>
                  <a:latin typeface="Consolas" panose="020B0609020204030204" pitchFamily="49" charset="0"/>
                </a:rPr>
                <a:t>artemis</a:t>
              </a:r>
              <a:r>
                <a:rPr lang="en-US" sz="1224">
                  <a:solidFill>
                    <a:srgbClr val="D4D4D4"/>
                  </a:solidFill>
                  <a:latin typeface="Consolas" panose="020B0609020204030204" pitchFamily="49" charset="0"/>
                </a:rPr>
                <a:t>-queue, </a:t>
              </a:r>
              <a:r>
                <a:rPr lang="en-US" sz="1224" err="1">
                  <a:solidFill>
                    <a:srgbClr val="D4D4D4"/>
                  </a:solidFill>
                  <a:latin typeface="Consolas" panose="020B0609020204030204" pitchFamily="49" charset="0"/>
                </a:rPr>
                <a:t>kafka</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aws-cloudwatch</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aws</a:t>
              </a:r>
              <a:r>
                <a:rPr lang="en-US" sz="1224">
                  <a:solidFill>
                    <a:srgbClr val="D4D4D4"/>
                  </a:solidFill>
                  <a:latin typeface="Consolas" panose="020B0609020204030204" pitchFamily="49" charset="0"/>
                </a:rPr>
                <a:t>-kinesis-stream, </a:t>
              </a:r>
              <a:r>
                <a:rPr lang="en-US" sz="1224" err="1">
                  <a:solidFill>
                    <a:srgbClr val="D4D4D4"/>
                  </a:solidFill>
                  <a:latin typeface="Consolas" panose="020B0609020204030204" pitchFamily="49" charset="0"/>
                </a:rPr>
                <a:t>aws</a:t>
              </a:r>
              <a:r>
                <a:rPr lang="en-US" sz="1224">
                  <a:solidFill>
                    <a:srgbClr val="D4D4D4"/>
                  </a:solidFill>
                  <a:latin typeface="Consolas" panose="020B0609020204030204" pitchFamily="49" charset="0"/>
                </a:rPr>
                <a:t>-</a:t>
              </a:r>
              <a:r>
                <a:rPr lang="en-US" sz="1224" err="1">
                  <a:solidFill>
                    <a:srgbClr val="D4D4D4"/>
                  </a:solidFill>
                  <a:latin typeface="Consolas" panose="020B0609020204030204" pitchFamily="49" charset="0"/>
                </a:rPr>
                <a:t>sqs</a:t>
              </a:r>
              <a:r>
                <a:rPr lang="en-US" sz="1224">
                  <a:solidFill>
                    <a:srgbClr val="D4D4D4"/>
                  </a:solidFill>
                  <a:latin typeface="Consolas" panose="020B0609020204030204" pitchFamily="49" charset="0"/>
                </a:rPr>
                <a:t>-queue, azure-blob, azure-</a:t>
              </a:r>
              <a:r>
                <a:rPr lang="en-US" sz="1224" err="1">
                  <a:solidFill>
                    <a:srgbClr val="D4D4D4"/>
                  </a:solidFill>
                  <a:latin typeface="Consolas" panose="020B0609020204030204" pitchFamily="49" charset="0"/>
                </a:rPr>
                <a:t>eventhub</a:t>
              </a:r>
              <a:r>
                <a:rPr lang="en-US" sz="1224">
                  <a:solidFill>
                    <a:srgbClr val="D4D4D4"/>
                  </a:solidFill>
                  <a:latin typeface="Consolas" panose="020B0609020204030204" pitchFamily="49" charset="0"/>
                </a:rPr>
                <a:t>, azure-</a:t>
              </a:r>
              <a:r>
                <a:rPr lang="en-US" sz="1224" err="1">
                  <a:solidFill>
                    <a:srgbClr val="D4D4D4"/>
                  </a:solidFill>
                  <a:latin typeface="Consolas" panose="020B0609020204030204" pitchFamily="49" charset="0"/>
                </a:rPr>
                <a:t>servicebus</a:t>
              </a:r>
              <a:r>
                <a:rPr lang="en-US" sz="1224">
                  <a:solidFill>
                    <a:srgbClr val="D4D4D4"/>
                  </a:solidFill>
                  <a:latin typeface="Consolas" panose="020B0609020204030204" pitchFamily="49" charset="0"/>
                </a:rPr>
                <a:t>, azure-queue, </a:t>
              </a:r>
              <a:r>
                <a:rPr lang="en-US" sz="1224" err="1">
                  <a:solidFill>
                    <a:srgbClr val="D4D4D4"/>
                  </a:solidFill>
                  <a:latin typeface="Consolas" panose="020B0609020204030204" pitchFamily="49" charset="0"/>
                </a:rPr>
                <a:t>cron</a:t>
              </a:r>
              <a:r>
                <a:rPr lang="en-US" sz="1224">
                  <a:solidFill>
                    <a:srgbClr val="D4D4D4"/>
                  </a:solidFill>
                  <a:latin typeface="Consolas" panose="020B0609020204030204" pitchFamily="49" charset="0"/>
                </a:rPr>
                <a:t>, external, </a:t>
              </a:r>
              <a:r>
                <a:rPr lang="en-US" sz="1224" err="1">
                  <a:solidFill>
                    <a:srgbClr val="D4D4D4"/>
                  </a:solidFill>
                  <a:latin typeface="Consolas" panose="020B0609020204030204" pitchFamily="49" charset="0"/>
                </a:rPr>
                <a:t>gcp-pubsub</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huawei-cloudeye</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ibmmq</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influxdb</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mongodb</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mssql</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mysql</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postgresql</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rabbitmq</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redis</a:t>
              </a:r>
              <a:r>
                <a:rPr lang="en-US" sz="1224">
                  <a:solidFill>
                    <a:srgbClr val="D4D4D4"/>
                  </a:solidFill>
                  <a:latin typeface="Consolas" panose="020B0609020204030204" pitchFamily="49" charset="0"/>
                </a:rPr>
                <a:t>, </a:t>
              </a:r>
              <a:r>
                <a:rPr lang="en-US" sz="1224" err="1">
                  <a:solidFill>
                    <a:srgbClr val="D4D4D4"/>
                  </a:solidFill>
                  <a:latin typeface="Consolas" panose="020B0609020204030204" pitchFamily="49" charset="0"/>
                </a:rPr>
                <a:t>redis</a:t>
              </a:r>
              <a:r>
                <a:rPr lang="en-US" sz="1224">
                  <a:solidFill>
                    <a:srgbClr val="D4D4D4"/>
                  </a:solidFill>
                  <a:latin typeface="Consolas" panose="020B0609020204030204" pitchFamily="49" charset="0"/>
                </a:rPr>
                <a:t>-streams, selenium-grid, solace-event-queue, ..</a:t>
              </a:r>
            </a:p>
          </p:txBody>
        </p:sp>
      </p:grpSp>
      <p:sp>
        <p:nvSpPr>
          <p:cNvPr id="33" name="Rectangle 32">
            <a:extLst>
              <a:ext uri="{FF2B5EF4-FFF2-40B4-BE49-F238E27FC236}">
                <a16:creationId xmlns:a16="http://schemas.microsoft.com/office/drawing/2014/main" id="{016714A6-DA44-4EBC-A9F2-69EDF8A6E927}"/>
              </a:ext>
            </a:extLst>
          </p:cNvPr>
          <p:cNvSpPr/>
          <p:nvPr/>
        </p:nvSpPr>
        <p:spPr bwMode="auto">
          <a:xfrm>
            <a:off x="502074" y="6294585"/>
            <a:ext cx="5685186" cy="37668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FFFFFF"/>
                </a:solidFill>
                <a:latin typeface="Segoe UI"/>
                <a:ea typeface="Segoe UI" pitchFamily="34" charset="0"/>
                <a:cs typeface="Segoe UI" pitchFamily="34" charset="0"/>
              </a:rPr>
              <a:t>Support for scale to zero and specifying minimum/maximum replicas</a:t>
            </a:r>
          </a:p>
        </p:txBody>
      </p:sp>
      <p:sp>
        <p:nvSpPr>
          <p:cNvPr id="36" name="Rectangle 35">
            <a:extLst>
              <a:ext uri="{FF2B5EF4-FFF2-40B4-BE49-F238E27FC236}">
                <a16:creationId xmlns:a16="http://schemas.microsoft.com/office/drawing/2014/main" id="{8325616E-2122-4193-B9DE-F0185128AF2B}"/>
              </a:ext>
            </a:extLst>
          </p:cNvPr>
          <p:cNvSpPr/>
          <p:nvPr/>
        </p:nvSpPr>
        <p:spPr bwMode="auto">
          <a:xfrm>
            <a:off x="6298876" y="6294585"/>
            <a:ext cx="5685186" cy="37668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000000"/>
                </a:solidFill>
                <a:latin typeface="Segoe UI"/>
                <a:ea typeface="Segoe UI" pitchFamily="34" charset="0"/>
                <a:cs typeface="Segoe UI" pitchFamily="34" charset="0"/>
              </a:rPr>
              <a:t>Support for specifying minimum/maximum replicas</a:t>
            </a:r>
          </a:p>
        </p:txBody>
      </p:sp>
      <p:grpSp>
        <p:nvGrpSpPr>
          <p:cNvPr id="37" name="Group 36" descr="KEDA logo">
            <a:extLst>
              <a:ext uri="{FF2B5EF4-FFF2-40B4-BE49-F238E27FC236}">
                <a16:creationId xmlns:a16="http://schemas.microsoft.com/office/drawing/2014/main" id="{F0C53ADC-6A75-4851-86D7-F97B54E6B5A6}"/>
              </a:ext>
            </a:extLst>
          </p:cNvPr>
          <p:cNvGrpSpPr/>
          <p:nvPr/>
        </p:nvGrpSpPr>
        <p:grpSpPr>
          <a:xfrm>
            <a:off x="6679844" y="756144"/>
            <a:ext cx="2034742" cy="955798"/>
            <a:chOff x="2131756" y="2861720"/>
            <a:chExt cx="870845" cy="409070"/>
          </a:xfrm>
        </p:grpSpPr>
        <p:pic>
          <p:nvPicPr>
            <p:cNvPr id="38" name="Picture 37" descr="logo">
              <a:extLst>
                <a:ext uri="{FF2B5EF4-FFF2-40B4-BE49-F238E27FC236}">
                  <a16:creationId xmlns:a16="http://schemas.microsoft.com/office/drawing/2014/main" id="{8725EAE5-C2BC-4FDA-8BCB-D9CA75267417}"/>
                </a:ext>
              </a:extLst>
            </p:cNvPr>
            <p:cNvPicPr>
              <a:picLocks noChangeAspect="1"/>
            </p:cNvPicPr>
            <p:nvPr/>
          </p:nvPicPr>
          <p:blipFill>
            <a:blip r:embed="rId3"/>
            <a:stretch>
              <a:fillRect/>
            </a:stretch>
          </p:blipFill>
          <p:spPr>
            <a:xfrm>
              <a:off x="2131756" y="2861720"/>
              <a:ext cx="257993" cy="409070"/>
            </a:xfrm>
            <a:prstGeom prst="rect">
              <a:avLst/>
            </a:prstGeom>
            <a:effectLst/>
          </p:spPr>
        </p:pic>
        <p:sp>
          <p:nvSpPr>
            <p:cNvPr id="39" name="Title 1">
              <a:extLst>
                <a:ext uri="{FF2B5EF4-FFF2-40B4-BE49-F238E27FC236}">
                  <a16:creationId xmlns:a16="http://schemas.microsoft.com/office/drawing/2014/main" id="{A8788697-DC63-47D4-B0EF-7484E459633B}"/>
                </a:ext>
              </a:extLst>
            </p:cNvPr>
            <p:cNvSpPr txBox="1">
              <a:spLocks/>
            </p:cNvSpPr>
            <p:nvPr/>
          </p:nvSpPr>
          <p:spPr>
            <a:xfrm>
              <a:off x="2433315" y="2960137"/>
              <a:ext cx="569286" cy="212968"/>
            </a:xfrm>
            <a:prstGeom prst="rect">
              <a:avLst/>
            </a:prstGeom>
            <a:noFill/>
            <a:ln>
              <a:noFill/>
              <a:prstDash/>
            </a:ln>
            <a:effectLst/>
          </p:spPr>
          <p:txBody>
            <a:bodyPr rot="0" spcFirstLastPara="0" vertOverflow="overflow" horzOverflow="overflow" vert="horz" wrap="square" lIns="0" tIns="46630" rIns="93260" bIns="4663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028" fontAlgn="base">
                <a:lnSpc>
                  <a:spcPct val="90000"/>
                </a:lnSpc>
                <a:spcAft>
                  <a:spcPct val="0"/>
                </a:spcAft>
                <a:defRPr/>
              </a:pPr>
              <a:r>
                <a:rPr lang="en-US" sz="2856" spc="0">
                  <a:gradFill>
                    <a:gsLst>
                      <a:gs pos="0">
                        <a:srgbClr val="50E6FF"/>
                      </a:gs>
                      <a:gs pos="100000">
                        <a:srgbClr val="50E6FF"/>
                      </a:gs>
                    </a:gsLst>
                    <a:lin ang="2700000" scaled="1"/>
                  </a:gradFill>
                  <a:latin typeface="Segoe UI Semibold"/>
                </a:rPr>
                <a:t>KEDA</a:t>
              </a:r>
            </a:p>
          </p:txBody>
        </p:sp>
      </p:grpSp>
      <p:sp>
        <p:nvSpPr>
          <p:cNvPr id="40" name="Rectangle 9">
            <a:extLst>
              <a:ext uri="{FF2B5EF4-FFF2-40B4-BE49-F238E27FC236}">
                <a16:creationId xmlns:a16="http://schemas.microsoft.com/office/drawing/2014/main" id="{C15AB6F8-6FC9-4D2E-8A3F-36E56619D9DC}"/>
              </a:ext>
              <a:ext uri="{C183D7F6-B498-43B3-948B-1728B52AA6E4}">
                <adec:decorative xmlns:adec="http://schemas.microsoft.com/office/drawing/2017/decorative" val="1"/>
              </a:ext>
            </a:extLst>
          </p:cNvPr>
          <p:cNvSpPr/>
          <p:nvPr/>
        </p:nvSpPr>
        <p:spPr bwMode="auto">
          <a:xfrm>
            <a:off x="3423639" y="1830671"/>
            <a:ext cx="8547152" cy="266870"/>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ln>
                <a:solidFill>
                  <a:srgbClr val="FFFFFF"/>
                </a:solidFill>
              </a:ln>
              <a:solidFill>
                <a:srgbClr val="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6434084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Demo</a:t>
            </a:r>
          </a:p>
        </p:txBody>
      </p:sp>
      <p:sp>
        <p:nvSpPr>
          <p:cNvPr id="5" name="TextBox 4">
            <a:extLst>
              <a:ext uri="{FF2B5EF4-FFF2-40B4-BE49-F238E27FC236}">
                <a16:creationId xmlns:a16="http://schemas.microsoft.com/office/drawing/2014/main" id="{DF4D6F80-666A-1C96-B7ED-1808E3BEE18F}"/>
              </a:ext>
            </a:extLst>
          </p:cNvPr>
          <p:cNvSpPr txBox="1"/>
          <p:nvPr/>
        </p:nvSpPr>
        <p:spPr>
          <a:xfrm>
            <a:off x="8634889" y="1870878"/>
            <a:ext cx="1538036" cy="340519"/>
          </a:xfrm>
          <a:prstGeom prst="roundRect">
            <a:avLst/>
          </a:prstGeom>
          <a:gradFill flip="none" rotWithShape="1">
            <a:gsLst>
              <a:gs pos="0">
                <a:srgbClr val="FF9349"/>
              </a:gs>
              <a:gs pos="100000">
                <a:srgbClr val="8661C5"/>
              </a:gs>
            </a:gsLst>
            <a:lin ang="2700000" scaled="0"/>
            <a:tileRect/>
          </a:gradFill>
        </p:spPr>
        <p:txBody>
          <a:bodyPr wrap="square" lIns="91440" tIns="45720" rIns="91440" bIns="4572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rPr>
              <a:t>Public preview</a:t>
            </a:r>
          </a:p>
        </p:txBody>
      </p:sp>
      <p:pic>
        <p:nvPicPr>
          <p:cNvPr id="6" name="Graphic 5" descr="Azure Container Apps icon">
            <a:extLst>
              <a:ext uri="{FF2B5EF4-FFF2-40B4-BE49-F238E27FC236}">
                <a16:creationId xmlns:a16="http://schemas.microsoft.com/office/drawing/2014/main" id="{F0EC6537-827E-FB19-CCAF-28D620244C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3498" y="2345837"/>
            <a:ext cx="2540818" cy="2540818"/>
          </a:xfrm>
          <a:prstGeom prst="rect">
            <a:avLst/>
          </a:prstGeom>
        </p:spPr>
      </p:pic>
    </p:spTree>
    <p:extLst>
      <p:ext uri="{BB962C8B-B14F-4D97-AF65-F5344CB8AC3E}">
        <p14:creationId xmlns:p14="http://schemas.microsoft.com/office/powerpoint/2010/main" val="225392028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3D5DA37B-4EDE-AF74-E28F-461593A834C9}"/>
              </a:ext>
            </a:extLst>
          </p:cNvPr>
          <p:cNvGrpSpPr/>
          <p:nvPr/>
        </p:nvGrpSpPr>
        <p:grpSpPr>
          <a:xfrm>
            <a:off x="2423498" y="1278328"/>
            <a:ext cx="7343478" cy="5204868"/>
            <a:chOff x="3355945" y="987565"/>
            <a:chExt cx="7343478" cy="5204868"/>
          </a:xfrm>
        </p:grpSpPr>
        <p:grpSp>
          <p:nvGrpSpPr>
            <p:cNvPr id="102" name="Group 101">
              <a:extLst>
                <a:ext uri="{FF2B5EF4-FFF2-40B4-BE49-F238E27FC236}">
                  <a16:creationId xmlns:a16="http://schemas.microsoft.com/office/drawing/2014/main" id="{E3399621-074F-9A1D-C403-6BB7B19D0061}"/>
                </a:ext>
              </a:extLst>
            </p:cNvPr>
            <p:cNvGrpSpPr/>
            <p:nvPr/>
          </p:nvGrpSpPr>
          <p:grpSpPr>
            <a:xfrm>
              <a:off x="6952745" y="4984305"/>
              <a:ext cx="163175" cy="551323"/>
              <a:chOff x="6627361" y="645866"/>
              <a:chExt cx="163175" cy="551323"/>
            </a:xfrm>
          </p:grpSpPr>
          <p:cxnSp>
            <p:nvCxnSpPr>
              <p:cNvPr id="189" name="Straight Arrow Connector 188">
                <a:extLst>
                  <a:ext uri="{FF2B5EF4-FFF2-40B4-BE49-F238E27FC236}">
                    <a16:creationId xmlns:a16="http://schemas.microsoft.com/office/drawing/2014/main" id="{B31CEF15-A62E-DC78-0543-074D563EBE6B}"/>
                  </a:ext>
                </a:extLst>
              </p:cNvPr>
              <p:cNvCxnSpPr>
                <a:cxnSpLocks/>
              </p:cNvCxnSpPr>
              <p:nvPr/>
            </p:nvCxnSpPr>
            <p:spPr>
              <a:xfrm>
                <a:off x="6699521" y="645866"/>
                <a:ext cx="0" cy="216960"/>
              </a:xfrm>
              <a:prstGeom prst="straightConnector1">
                <a:avLst/>
              </a:prstGeom>
              <a:noFill/>
              <a:ln w="12700" cap="flat" cmpd="sng" algn="ctr">
                <a:solidFill>
                  <a:schemeClr val="tx1">
                    <a:lumMod val="65000"/>
                  </a:schemeClr>
                </a:solidFill>
                <a:prstDash val="solid"/>
                <a:headEnd type="none" w="lg" len="lg"/>
                <a:tailEnd type="oval" w="med" len="med"/>
              </a:ln>
              <a:effectLst/>
            </p:spPr>
          </p:cxnSp>
          <p:sp>
            <p:nvSpPr>
              <p:cNvPr id="190" name="Freeform: Shape 35">
                <a:extLst>
                  <a:ext uri="{FF2B5EF4-FFF2-40B4-BE49-F238E27FC236}">
                    <a16:creationId xmlns:a16="http://schemas.microsoft.com/office/drawing/2014/main" id="{66E2E16B-380A-514C-E9FF-B3B13970F210}"/>
                  </a:ext>
                </a:extLst>
              </p:cNvPr>
              <p:cNvSpPr/>
              <p:nvPr/>
            </p:nvSpPr>
            <p:spPr bwMode="auto">
              <a:xfrm rot="16403286">
                <a:off x="6633729" y="784650"/>
                <a:ext cx="150439" cy="163175"/>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2700" cap="flat" cmpd="sng" algn="ctr">
                <a:solidFill>
                  <a:schemeClr val="tx1">
                    <a:lumMod val="65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96" name="Straight Arrow Connector 195">
                <a:extLst>
                  <a:ext uri="{FF2B5EF4-FFF2-40B4-BE49-F238E27FC236}">
                    <a16:creationId xmlns:a16="http://schemas.microsoft.com/office/drawing/2014/main" id="{97A475C1-F06A-DE5D-55D0-1764EA463BFF}"/>
                  </a:ext>
                </a:extLst>
              </p:cNvPr>
              <p:cNvCxnSpPr>
                <a:cxnSpLocks/>
              </p:cNvCxnSpPr>
              <p:nvPr/>
            </p:nvCxnSpPr>
            <p:spPr>
              <a:xfrm flipH="1">
                <a:off x="6706887" y="934533"/>
                <a:ext cx="613" cy="262656"/>
              </a:xfrm>
              <a:prstGeom prst="straightConnector1">
                <a:avLst/>
              </a:prstGeom>
              <a:noFill/>
              <a:ln w="12700" cap="flat" cmpd="sng" algn="ctr">
                <a:solidFill>
                  <a:schemeClr val="tx1">
                    <a:lumMod val="65000"/>
                  </a:schemeClr>
                </a:solidFill>
                <a:prstDash val="solid"/>
                <a:headEnd type="none" w="lg" len="lg"/>
                <a:tailEnd type="none" w="med" len="med"/>
              </a:ln>
              <a:effectLst/>
            </p:spPr>
          </p:cxnSp>
        </p:grpSp>
        <p:grpSp>
          <p:nvGrpSpPr>
            <p:cNvPr id="103" name="Group 102">
              <a:extLst>
                <a:ext uri="{FF2B5EF4-FFF2-40B4-BE49-F238E27FC236}">
                  <a16:creationId xmlns:a16="http://schemas.microsoft.com/office/drawing/2014/main" id="{C89ACD9F-E78A-B13F-F881-2CC8615B2292}"/>
                </a:ext>
              </a:extLst>
            </p:cNvPr>
            <p:cNvGrpSpPr/>
            <p:nvPr/>
          </p:nvGrpSpPr>
          <p:grpSpPr>
            <a:xfrm>
              <a:off x="3355945" y="2536033"/>
              <a:ext cx="7343478" cy="391570"/>
              <a:chOff x="4251202" y="3533546"/>
              <a:chExt cx="4099215" cy="391570"/>
            </a:xfrm>
          </p:grpSpPr>
          <p:sp>
            <p:nvSpPr>
              <p:cNvPr id="187" name="Can 38">
                <a:extLst>
                  <a:ext uri="{FF2B5EF4-FFF2-40B4-BE49-F238E27FC236}">
                    <a16:creationId xmlns:a16="http://schemas.microsoft.com/office/drawing/2014/main" id="{DA2EEAEE-69CD-D5E6-689D-2A44780DE625}"/>
                  </a:ext>
                </a:extLst>
              </p:cNvPr>
              <p:cNvSpPr/>
              <p:nvPr/>
            </p:nvSpPr>
            <p:spPr bwMode="auto">
              <a:xfrm rot="5400000">
                <a:off x="6105025" y="1679723"/>
                <a:ext cx="391570" cy="409921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Title 1">
                <a:extLst>
                  <a:ext uri="{FF2B5EF4-FFF2-40B4-BE49-F238E27FC236}">
                    <a16:creationId xmlns:a16="http://schemas.microsoft.com/office/drawing/2014/main" id="{39512118-2373-2113-245C-8F979DD49B9B}"/>
                  </a:ext>
                </a:extLst>
              </p:cNvPr>
              <p:cNvSpPr txBox="1">
                <a:spLocks/>
              </p:cNvSpPr>
              <p:nvPr/>
            </p:nvSpPr>
            <p:spPr>
              <a:xfrm>
                <a:off x="5763551" y="3663246"/>
                <a:ext cx="1053848" cy="153888"/>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843012" rtl="0" eaLnBrk="1" fontAlgn="auto" latinLnBrk="0" hangingPunct="1">
                  <a:lnSpc>
                    <a:spcPct val="100000"/>
                  </a:lnSpc>
                  <a:spcBef>
                    <a:spcPct val="0"/>
                  </a:spcBef>
                  <a:spcAft>
                    <a:spcPts val="0"/>
                  </a:spcAft>
                  <a:buClrTx/>
                  <a:buSzTx/>
                  <a:buFontTx/>
                  <a:buNone/>
                  <a:tabLst/>
                  <a:defRPr/>
                </a:pPr>
                <a:r>
                  <a:rPr lang="en-US" sz="1000" spc="0">
                    <a:gradFill>
                      <a:gsLst>
                        <a:gs pos="0">
                          <a:srgbClr val="FFFFFF"/>
                        </a:gs>
                        <a:gs pos="100000">
                          <a:srgbClr val="FFFFFF"/>
                        </a:gs>
                      </a:gsLst>
                      <a:lin ang="5400000" scaled="1"/>
                    </a:gradFill>
                    <a:latin typeface="Segoe UI"/>
                    <a:cs typeface="Segoe UI Semilight" panose="020B0402040204020203" pitchFamily="34" charset="0"/>
                  </a:rPr>
                  <a:t>PubSub Topic</a:t>
                </a:r>
                <a:endParaRPr kumimoji="0" lang="en-US" sz="10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endParaRPr>
              </a:p>
            </p:txBody>
          </p:sp>
        </p:grpSp>
        <p:grpSp>
          <p:nvGrpSpPr>
            <p:cNvPr id="104" name="Group 103">
              <a:extLst>
                <a:ext uri="{FF2B5EF4-FFF2-40B4-BE49-F238E27FC236}">
                  <a16:creationId xmlns:a16="http://schemas.microsoft.com/office/drawing/2014/main" id="{3B3F572F-28D4-D06E-3CA0-6B528E4CAA7C}"/>
                </a:ext>
              </a:extLst>
            </p:cNvPr>
            <p:cNvGrpSpPr/>
            <p:nvPr/>
          </p:nvGrpSpPr>
          <p:grpSpPr>
            <a:xfrm>
              <a:off x="7348016" y="1019097"/>
              <a:ext cx="1420434" cy="830619"/>
              <a:chOff x="7918448" y="567907"/>
              <a:chExt cx="1420434" cy="830619"/>
            </a:xfrm>
          </p:grpSpPr>
          <p:pic>
            <p:nvPicPr>
              <p:cNvPr id="184" name="Graphic 183">
                <a:extLst>
                  <a:ext uri="{FF2B5EF4-FFF2-40B4-BE49-F238E27FC236}">
                    <a16:creationId xmlns:a16="http://schemas.microsoft.com/office/drawing/2014/main" id="{AB409E4E-9D6F-7976-B8CF-7B6137443D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8448" y="567907"/>
                <a:ext cx="711958" cy="830619"/>
              </a:xfrm>
              <a:prstGeom prst="rect">
                <a:avLst/>
              </a:prstGeom>
            </p:spPr>
          </p:pic>
          <p:pic>
            <p:nvPicPr>
              <p:cNvPr id="185" name="Graphic 184">
                <a:extLst>
                  <a:ext uri="{FF2B5EF4-FFF2-40B4-BE49-F238E27FC236}">
                    <a16:creationId xmlns:a16="http://schemas.microsoft.com/office/drawing/2014/main" id="{94ACB789-ADE7-D1F9-F0F9-6F1EEABF30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66950" y="763709"/>
                <a:ext cx="371932" cy="433921"/>
              </a:xfrm>
              <a:prstGeom prst="rect">
                <a:avLst/>
              </a:prstGeom>
            </p:spPr>
          </p:pic>
          <p:sp>
            <p:nvSpPr>
              <p:cNvPr id="186" name="TextBox 185">
                <a:extLst>
                  <a:ext uri="{FF2B5EF4-FFF2-40B4-BE49-F238E27FC236}">
                    <a16:creationId xmlns:a16="http://schemas.microsoft.com/office/drawing/2014/main" id="{9AE6742C-0CD4-4E19-8F80-C29E4E9DC7D0}"/>
                  </a:ext>
                </a:extLst>
              </p:cNvPr>
              <p:cNvSpPr txBox="1">
                <a:spLocks/>
              </p:cNvSpPr>
              <p:nvPr/>
            </p:nvSpPr>
            <p:spPr>
              <a:xfrm>
                <a:off x="8084620" y="773806"/>
                <a:ext cx="352661" cy="461665"/>
              </a:xfrm>
              <a:prstGeom prst="rect">
                <a:avLst/>
              </a:prstGeom>
              <a:noFill/>
            </p:spPr>
            <p:txBody>
              <a:bodyPr wrap="none" lIns="0" tIns="0" rIns="0" bIns="0" rtlCol="0" anchor="t">
                <a:spAutoFit/>
              </a:bodyPr>
              <a:lstStyle/>
              <a:p>
                <a:pPr algn="ctr" defTabSz="914400">
                  <a:defRPr/>
                </a:pPr>
                <a:r>
                  <a:rPr lang="en-US" sz="1000">
                    <a:solidFill>
                      <a:srgbClr val="FFFFFF"/>
                    </a:solidFill>
                    <a:latin typeface="Segoe UI Semibold"/>
                  </a:rPr>
                  <a:t>Check</a:t>
                </a:r>
                <a:endParaRPr lang="en-US" sz="1000" err="1">
                  <a:solidFill>
                    <a:srgbClr val="FFFFFF"/>
                  </a:solidFill>
                  <a:latin typeface="Segoe UI Semibold"/>
                </a:endParaRPr>
              </a:p>
              <a:p>
                <a:pPr marL="0" marR="0" lvl="0" indent="0" algn="ctr" defTabSz="914400">
                  <a:lnSpc>
                    <a:spcPct val="100000"/>
                  </a:lnSpc>
                  <a:spcBef>
                    <a:spcPts val="0"/>
                  </a:spcBef>
                  <a:spcAft>
                    <a:spcPts val="0"/>
                  </a:spcAft>
                  <a:buNone/>
                  <a:tabLst/>
                  <a:defRPr/>
                </a:pPr>
                <a:r>
                  <a:rPr lang="en-US" sz="1000">
                    <a:solidFill>
                      <a:srgbClr val="FFFFFF"/>
                    </a:solidFill>
                    <a:latin typeface="Segoe UI Semibold"/>
                  </a:rPr>
                  <a:t>Point</a:t>
                </a:r>
                <a:endParaRPr lang="en-US" sz="1000">
                  <a:solidFill>
                    <a:srgbClr val="FFFFFF"/>
                  </a:solidFill>
                  <a:latin typeface="Segoe UI Semibold"/>
                  <a:cs typeface="Segoe UI Semibold"/>
                </a:endParaRPr>
              </a:p>
              <a:p>
                <a:pPr algn="ctr" defTabSz="914400">
                  <a:defRPr/>
                </a:pPr>
                <a:endParaRPr lang="en-US" sz="1000">
                  <a:latin typeface="Segoe UI Semibold"/>
                  <a:cs typeface="Segoe UI Semibold"/>
                </a:endParaRPr>
              </a:p>
            </p:txBody>
          </p:sp>
        </p:grpSp>
        <p:grpSp>
          <p:nvGrpSpPr>
            <p:cNvPr id="105" name="Group 104">
              <a:extLst>
                <a:ext uri="{FF2B5EF4-FFF2-40B4-BE49-F238E27FC236}">
                  <a16:creationId xmlns:a16="http://schemas.microsoft.com/office/drawing/2014/main" id="{029C3A6C-9ECF-894A-18C6-D120409CD735}"/>
                </a:ext>
              </a:extLst>
            </p:cNvPr>
            <p:cNvGrpSpPr/>
            <p:nvPr/>
          </p:nvGrpSpPr>
          <p:grpSpPr>
            <a:xfrm>
              <a:off x="9136148" y="987565"/>
              <a:ext cx="1414296" cy="830619"/>
              <a:chOff x="6757875" y="1238860"/>
              <a:chExt cx="1414296" cy="830619"/>
            </a:xfrm>
          </p:grpSpPr>
          <p:pic>
            <p:nvPicPr>
              <p:cNvPr id="176" name="Graphic 175">
                <a:extLst>
                  <a:ext uri="{FF2B5EF4-FFF2-40B4-BE49-F238E27FC236}">
                    <a16:creationId xmlns:a16="http://schemas.microsoft.com/office/drawing/2014/main" id="{E23DC416-9186-96BE-9E2E-453D3EABE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60213" y="1238860"/>
                <a:ext cx="711958" cy="830619"/>
              </a:xfrm>
              <a:prstGeom prst="rect">
                <a:avLst/>
              </a:prstGeom>
            </p:spPr>
          </p:pic>
          <p:pic>
            <p:nvPicPr>
              <p:cNvPr id="177" name="Graphic 176">
                <a:extLst>
                  <a:ext uri="{FF2B5EF4-FFF2-40B4-BE49-F238E27FC236}">
                    <a16:creationId xmlns:a16="http://schemas.microsoft.com/office/drawing/2014/main" id="{A283AAAD-12A0-3A45-F1EF-2D4D3A7BDF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7875" y="1455039"/>
                <a:ext cx="371932" cy="433921"/>
              </a:xfrm>
              <a:prstGeom prst="rect">
                <a:avLst/>
              </a:prstGeom>
            </p:spPr>
          </p:pic>
          <p:sp>
            <p:nvSpPr>
              <p:cNvPr id="183" name="TextBox 182">
                <a:extLst>
                  <a:ext uri="{FF2B5EF4-FFF2-40B4-BE49-F238E27FC236}">
                    <a16:creationId xmlns:a16="http://schemas.microsoft.com/office/drawing/2014/main" id="{ACEF7382-AC32-13F4-D016-7C30CDD28F09}"/>
                  </a:ext>
                </a:extLst>
              </p:cNvPr>
              <p:cNvSpPr txBox="1">
                <a:spLocks/>
              </p:cNvSpPr>
              <p:nvPr/>
            </p:nvSpPr>
            <p:spPr>
              <a:xfrm>
                <a:off x="7585163" y="1499261"/>
                <a:ext cx="423193" cy="307777"/>
              </a:xfrm>
              <a:prstGeom prst="rect">
                <a:avLst/>
              </a:prstGeom>
              <a:noFill/>
            </p:spPr>
            <p:txBody>
              <a:bodyPr wrap="none" lIns="0" tIns="0" rIns="0" bIns="0" rtlCol="0" anchor="t">
                <a:spAutoFit/>
              </a:bodyPr>
              <a:lstStyle/>
              <a:p>
                <a:pPr algn="ctr" defTabSz="914400">
                  <a:defRPr/>
                </a:pPr>
                <a:r>
                  <a:rPr lang="en-US" sz="1000">
                    <a:solidFill>
                      <a:srgbClr val="FFFFFF"/>
                    </a:solidFill>
                    <a:latin typeface="Segoe UI Semibold"/>
                  </a:rPr>
                  <a:t>Runner</a:t>
                </a:r>
              </a:p>
              <a:p>
                <a:pPr algn="ctr" defTabSz="914400">
                  <a:defRPr/>
                </a:pPr>
                <a:r>
                  <a:rPr lang="en-US" sz="1000">
                    <a:latin typeface="Segoe UI Semibold"/>
                    <a:cs typeface="Segoe UI Semibold"/>
                  </a:rPr>
                  <a:t>Service</a:t>
                </a:r>
              </a:p>
            </p:txBody>
          </p:sp>
        </p:grpSp>
        <p:grpSp>
          <p:nvGrpSpPr>
            <p:cNvPr id="106" name="Group 105">
              <a:extLst>
                <a:ext uri="{FF2B5EF4-FFF2-40B4-BE49-F238E27FC236}">
                  <a16:creationId xmlns:a16="http://schemas.microsoft.com/office/drawing/2014/main" id="{47017D8A-FFF3-1AB3-9F78-DEEB2D229757}"/>
                </a:ext>
              </a:extLst>
            </p:cNvPr>
            <p:cNvGrpSpPr/>
            <p:nvPr/>
          </p:nvGrpSpPr>
          <p:grpSpPr>
            <a:xfrm>
              <a:off x="3433078" y="4376499"/>
              <a:ext cx="1404729" cy="830619"/>
              <a:chOff x="7339956" y="130459"/>
              <a:chExt cx="1404729" cy="830619"/>
            </a:xfrm>
          </p:grpSpPr>
          <p:pic>
            <p:nvPicPr>
              <p:cNvPr id="172" name="Graphic 171">
                <a:extLst>
                  <a:ext uri="{FF2B5EF4-FFF2-40B4-BE49-F238E27FC236}">
                    <a16:creationId xmlns:a16="http://schemas.microsoft.com/office/drawing/2014/main" id="{18890FFB-DC2C-4683-4F1E-4551A724D1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2727" y="130459"/>
                <a:ext cx="711958" cy="830619"/>
              </a:xfrm>
              <a:prstGeom prst="rect">
                <a:avLst/>
              </a:prstGeom>
            </p:spPr>
          </p:pic>
          <p:pic>
            <p:nvPicPr>
              <p:cNvPr id="173" name="Graphic 172">
                <a:extLst>
                  <a:ext uri="{FF2B5EF4-FFF2-40B4-BE49-F238E27FC236}">
                    <a16:creationId xmlns:a16="http://schemas.microsoft.com/office/drawing/2014/main" id="{F19AAE4A-934A-A508-9D4D-1FBADD9ACD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39956" y="328807"/>
                <a:ext cx="371932" cy="433921"/>
              </a:xfrm>
              <a:prstGeom prst="rect">
                <a:avLst/>
              </a:prstGeom>
            </p:spPr>
          </p:pic>
          <p:sp>
            <p:nvSpPr>
              <p:cNvPr id="174" name="TextBox 173">
                <a:extLst>
                  <a:ext uri="{FF2B5EF4-FFF2-40B4-BE49-F238E27FC236}">
                    <a16:creationId xmlns:a16="http://schemas.microsoft.com/office/drawing/2014/main" id="{E110FE68-35EB-1151-2180-878D29F8303D}"/>
                  </a:ext>
                </a:extLst>
              </p:cNvPr>
              <p:cNvSpPr txBox="1">
                <a:spLocks/>
              </p:cNvSpPr>
              <p:nvPr/>
            </p:nvSpPr>
            <p:spPr>
              <a:xfrm>
                <a:off x="8092299" y="336358"/>
                <a:ext cx="565861" cy="307777"/>
              </a:xfrm>
              <a:prstGeom prst="rect">
                <a:avLst/>
              </a:prstGeom>
              <a:noFill/>
            </p:spPr>
            <p:txBody>
              <a:bodyPr wrap="none" lIns="0" tIns="0" rIns="0" bIns="0" rtlCol="0" anchor="t">
                <a:spAutoFit/>
              </a:bodyPr>
              <a:lstStyle/>
              <a:p>
                <a:pPr marL="0" marR="0" lvl="0" indent="0" algn="ctr" defTabSz="914400">
                  <a:lnSpc>
                    <a:spcPct val="100000"/>
                  </a:lnSpc>
                  <a:spcBef>
                    <a:spcPts val="0"/>
                  </a:spcBef>
                  <a:spcAft>
                    <a:spcPts val="0"/>
                  </a:spcAft>
                  <a:buNone/>
                  <a:tabLst/>
                  <a:defRPr/>
                </a:pPr>
                <a:r>
                  <a:rPr lang="en-US" sz="1000">
                    <a:solidFill>
                      <a:srgbClr val="FFFFFF"/>
                    </a:solidFill>
                    <a:latin typeface="Segoe UI Semibold"/>
                  </a:rPr>
                  <a:t>Race</a:t>
                </a:r>
                <a:endParaRPr lang="en-US">
                  <a:solidFill>
                    <a:srgbClr val="FFFFFF"/>
                  </a:solidFill>
                  <a:latin typeface="Segoe UI"/>
                  <a:cs typeface="Segoe UI"/>
                </a:endParaRPr>
              </a:p>
              <a:p>
                <a:pPr algn="ctr" defTabSz="914400">
                  <a:defRPr/>
                </a:pPr>
                <a:r>
                  <a:rPr lang="en-US" sz="1000" err="1">
                    <a:latin typeface="Segoe UI Semibold"/>
                    <a:cs typeface="Segoe UI Semibold"/>
                  </a:rPr>
                  <a:t>Simualtor</a:t>
                </a:r>
              </a:p>
            </p:txBody>
          </p:sp>
        </p:grpSp>
        <p:grpSp>
          <p:nvGrpSpPr>
            <p:cNvPr id="107" name="Group 106">
              <a:extLst>
                <a:ext uri="{FF2B5EF4-FFF2-40B4-BE49-F238E27FC236}">
                  <a16:creationId xmlns:a16="http://schemas.microsoft.com/office/drawing/2014/main" id="{E5F97EA4-78A6-CF07-C5A8-D7964086C8FC}"/>
                </a:ext>
              </a:extLst>
            </p:cNvPr>
            <p:cNvGrpSpPr/>
            <p:nvPr/>
          </p:nvGrpSpPr>
          <p:grpSpPr>
            <a:xfrm>
              <a:off x="6851240" y="4395513"/>
              <a:ext cx="1433066" cy="830619"/>
              <a:chOff x="7197340" y="567907"/>
              <a:chExt cx="1433066" cy="830619"/>
            </a:xfrm>
          </p:grpSpPr>
          <p:pic>
            <p:nvPicPr>
              <p:cNvPr id="166" name="Graphic 165">
                <a:extLst>
                  <a:ext uri="{FF2B5EF4-FFF2-40B4-BE49-F238E27FC236}">
                    <a16:creationId xmlns:a16="http://schemas.microsoft.com/office/drawing/2014/main" id="{374CCA0B-B321-9992-9954-D03EBC35C8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8448" y="567907"/>
                <a:ext cx="711958" cy="830619"/>
              </a:xfrm>
              <a:prstGeom prst="rect">
                <a:avLst/>
              </a:prstGeom>
            </p:spPr>
          </p:pic>
          <p:pic>
            <p:nvPicPr>
              <p:cNvPr id="167" name="Graphic 166">
                <a:extLst>
                  <a:ext uri="{FF2B5EF4-FFF2-40B4-BE49-F238E27FC236}">
                    <a16:creationId xmlns:a16="http://schemas.microsoft.com/office/drawing/2014/main" id="{57DF2EF0-1A71-752D-ADA9-DC07D3011B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7340" y="755868"/>
                <a:ext cx="371932" cy="433921"/>
              </a:xfrm>
              <a:prstGeom prst="rect">
                <a:avLst/>
              </a:prstGeom>
            </p:spPr>
          </p:pic>
          <p:sp>
            <p:nvSpPr>
              <p:cNvPr id="169" name="TextBox 168">
                <a:extLst>
                  <a:ext uri="{FF2B5EF4-FFF2-40B4-BE49-F238E27FC236}">
                    <a16:creationId xmlns:a16="http://schemas.microsoft.com/office/drawing/2014/main" id="{D8959832-C529-BC11-33B2-9FF2D980F889}"/>
                  </a:ext>
                </a:extLst>
              </p:cNvPr>
              <p:cNvSpPr txBox="1">
                <a:spLocks/>
              </p:cNvSpPr>
              <p:nvPr/>
            </p:nvSpPr>
            <p:spPr>
              <a:xfrm>
                <a:off x="8042141" y="773806"/>
                <a:ext cx="437620" cy="307777"/>
              </a:xfrm>
              <a:prstGeom prst="rect">
                <a:avLst/>
              </a:prstGeom>
              <a:noFill/>
            </p:spPr>
            <p:txBody>
              <a:bodyPr wrap="none" lIns="0" tIns="0" rIns="0" bIns="0" rtlCol="0" anchor="t">
                <a:spAutoFit/>
              </a:bodyPr>
              <a:lstStyle/>
              <a:p>
                <a:pPr marL="0" marR="0" lvl="0" indent="0" algn="ctr" defTabSz="914400">
                  <a:lnSpc>
                    <a:spcPct val="100000"/>
                  </a:lnSpc>
                  <a:spcBef>
                    <a:spcPts val="0"/>
                  </a:spcBef>
                  <a:spcAft>
                    <a:spcPts val="0"/>
                  </a:spcAft>
                  <a:buNone/>
                  <a:tabLst/>
                  <a:defRPr/>
                </a:pPr>
                <a:r>
                  <a:rPr lang="en-US" sz="1000">
                    <a:solidFill>
                      <a:srgbClr val="FFFFFF"/>
                    </a:solidFill>
                    <a:latin typeface="Segoe UI Semibold"/>
                  </a:rPr>
                  <a:t>Race</a:t>
                </a:r>
                <a:endParaRPr lang="en-US">
                  <a:solidFill>
                    <a:srgbClr val="FFFFFF"/>
                  </a:solidFill>
                  <a:latin typeface="Segoe UI"/>
                  <a:cs typeface="Segoe UI"/>
                </a:endParaRPr>
              </a:p>
              <a:p>
                <a:pPr algn="ctr" defTabSz="914400">
                  <a:defRPr/>
                </a:pPr>
                <a:r>
                  <a:rPr lang="en-US" sz="1000">
                    <a:latin typeface="Segoe UI Semibold"/>
                    <a:cs typeface="Segoe UI Semibold"/>
                  </a:rPr>
                  <a:t>Control</a:t>
                </a:r>
              </a:p>
            </p:txBody>
          </p:sp>
        </p:grpSp>
        <p:grpSp>
          <p:nvGrpSpPr>
            <p:cNvPr id="109" name="Group 108">
              <a:extLst>
                <a:ext uri="{FF2B5EF4-FFF2-40B4-BE49-F238E27FC236}">
                  <a16:creationId xmlns:a16="http://schemas.microsoft.com/office/drawing/2014/main" id="{42E80660-8715-EDE6-F946-D954B992C079}"/>
                </a:ext>
              </a:extLst>
            </p:cNvPr>
            <p:cNvGrpSpPr/>
            <p:nvPr/>
          </p:nvGrpSpPr>
          <p:grpSpPr>
            <a:xfrm>
              <a:off x="6623632" y="5494631"/>
              <a:ext cx="865943" cy="697802"/>
              <a:chOff x="2146254" y="4597586"/>
              <a:chExt cx="865943" cy="697802"/>
            </a:xfrm>
          </p:grpSpPr>
          <p:sp>
            <p:nvSpPr>
              <p:cNvPr id="161" name="TextBox 160">
                <a:extLst>
                  <a:ext uri="{FF2B5EF4-FFF2-40B4-BE49-F238E27FC236}">
                    <a16:creationId xmlns:a16="http://schemas.microsoft.com/office/drawing/2014/main" id="{FD1687D2-9BB0-33CB-C603-07A4AD6A18E4}"/>
                  </a:ext>
                </a:extLst>
              </p:cNvPr>
              <p:cNvSpPr txBox="1"/>
              <p:nvPr/>
            </p:nvSpPr>
            <p:spPr>
              <a:xfrm>
                <a:off x="2146254" y="5049167"/>
                <a:ext cx="865943" cy="246221"/>
              </a:xfrm>
              <a:prstGeom prst="rect">
                <a:avLst/>
              </a:prstGeom>
              <a:noFill/>
            </p:spPr>
            <p:txBody>
              <a:bodyPr wrap="none" lIns="91440" tIns="45720" rIns="91440" bIns="45720" rtlCol="0" anchor="t">
                <a:spAutoFit/>
              </a:bodyPr>
              <a:lstStyle/>
              <a:p>
                <a:pPr defTabSz="914400">
                  <a:defRPr/>
                </a:pPr>
                <a:r>
                  <a:rPr lang="en-US" sz="1000">
                    <a:solidFill>
                      <a:srgbClr val="FFFFFF"/>
                    </a:solidFill>
                    <a:latin typeface="Segoe UI Semibold"/>
                    <a:cs typeface="Segoe UI Semibold"/>
                  </a:rPr>
                  <a:t>State Store </a:t>
                </a:r>
                <a:endParaRPr lang="en-US" sz="1000" b="0" i="0" u="none" strike="noStrike" kern="1200" cap="none" spc="0" normalizeH="0" baseline="0" noProof="0">
                  <a:ln>
                    <a:noFill/>
                  </a:ln>
                  <a:solidFill>
                    <a:srgbClr val="FFFFFF"/>
                  </a:solidFill>
                  <a:effectLst/>
                  <a:uLnTx/>
                  <a:uFillTx/>
                  <a:latin typeface="Segoe UI Semibold"/>
                  <a:cs typeface="Segoe UI Semibold"/>
                </a:endParaRPr>
              </a:p>
            </p:txBody>
          </p:sp>
          <p:grpSp>
            <p:nvGrpSpPr>
              <p:cNvPr id="162" name="Group 161">
                <a:extLst>
                  <a:ext uri="{FF2B5EF4-FFF2-40B4-BE49-F238E27FC236}">
                    <a16:creationId xmlns:a16="http://schemas.microsoft.com/office/drawing/2014/main" id="{532AEBB1-3648-A908-DA49-9D6ED2C17DDF}"/>
                  </a:ext>
                </a:extLst>
              </p:cNvPr>
              <p:cNvGrpSpPr/>
              <p:nvPr/>
            </p:nvGrpSpPr>
            <p:grpSpPr>
              <a:xfrm>
                <a:off x="2408003" y="4597586"/>
                <a:ext cx="310247" cy="424842"/>
                <a:chOff x="10694759" y="4485300"/>
                <a:chExt cx="233132" cy="309689"/>
              </a:xfrm>
            </p:grpSpPr>
            <p:sp>
              <p:nvSpPr>
                <p:cNvPr id="163" name="Freeform: Shape 308">
                  <a:extLst>
                    <a:ext uri="{FF2B5EF4-FFF2-40B4-BE49-F238E27FC236}">
                      <a16:creationId xmlns:a16="http://schemas.microsoft.com/office/drawing/2014/main" id="{4897163B-091D-6D87-9353-2BEE52ADEFD4}"/>
                    </a:ext>
                  </a:extLst>
                </p:cNvPr>
                <p:cNvSpPr/>
                <p:nvPr/>
              </p:nvSpPr>
              <p:spPr>
                <a:xfrm>
                  <a:off x="10694759" y="4485300"/>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4671C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309">
                  <a:extLst>
                    <a:ext uri="{FF2B5EF4-FFF2-40B4-BE49-F238E27FC236}">
                      <a16:creationId xmlns:a16="http://schemas.microsoft.com/office/drawing/2014/main" id="{87E23C71-4C72-8B68-385E-72FA845D636C}"/>
                    </a:ext>
                  </a:extLst>
                </p:cNvPr>
                <p:cNvSpPr/>
                <p:nvPr/>
              </p:nvSpPr>
              <p:spPr>
                <a:xfrm>
                  <a:off x="10694759" y="4533077"/>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4671C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310">
                  <a:extLst>
                    <a:ext uri="{FF2B5EF4-FFF2-40B4-BE49-F238E27FC236}">
                      <a16:creationId xmlns:a16="http://schemas.microsoft.com/office/drawing/2014/main" id="{83C79387-15A5-0A91-75E7-F02EF0D62322}"/>
                    </a:ext>
                  </a:extLst>
                </p:cNvPr>
                <p:cNvSpPr/>
                <p:nvPr/>
              </p:nvSpPr>
              <p:spPr>
                <a:xfrm>
                  <a:off x="10719511" y="4513506"/>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1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14" name="Straight Arrow Connector 113">
              <a:extLst>
                <a:ext uri="{FF2B5EF4-FFF2-40B4-BE49-F238E27FC236}">
                  <a16:creationId xmlns:a16="http://schemas.microsoft.com/office/drawing/2014/main" id="{87BE00AB-775C-1258-225C-4A8850D78A70}"/>
                </a:ext>
                <a:ext uri="{C183D7F6-B498-43B3-948B-1728B52AA6E4}">
                  <adec:decorative xmlns:adec="http://schemas.microsoft.com/office/drawing/2017/decorative" val="1"/>
                </a:ext>
              </a:extLst>
            </p:cNvPr>
            <p:cNvCxnSpPr>
              <a:cxnSpLocks/>
            </p:cNvCxnSpPr>
            <p:nvPr/>
          </p:nvCxnSpPr>
          <p:spPr>
            <a:xfrm flipV="1">
              <a:off x="8059974" y="1431860"/>
              <a:ext cx="336544" cy="2547"/>
            </a:xfrm>
            <a:prstGeom prst="straightConnector1">
              <a:avLst/>
            </a:prstGeom>
            <a:noFill/>
            <a:ln w="12700" cap="flat" cmpd="sng" algn="ctr">
              <a:solidFill>
                <a:srgbClr val="50E6FF"/>
              </a:solidFill>
              <a:prstDash val="solid"/>
              <a:headEnd type="triangle"/>
              <a:tailEnd type="triangle"/>
            </a:ln>
            <a:effectLst/>
          </p:spPr>
        </p:cxnSp>
        <p:cxnSp>
          <p:nvCxnSpPr>
            <p:cNvPr id="115" name="Straight Arrow Connector 114">
              <a:extLst>
                <a:ext uri="{FF2B5EF4-FFF2-40B4-BE49-F238E27FC236}">
                  <a16:creationId xmlns:a16="http://schemas.microsoft.com/office/drawing/2014/main" id="{12D39209-ED4D-3AB8-8D8B-FCAF48E8AE0E}"/>
                </a:ext>
                <a:ext uri="{C183D7F6-B498-43B3-948B-1728B52AA6E4}">
                  <adec:decorative xmlns:adec="http://schemas.microsoft.com/office/drawing/2017/decorative" val="1"/>
                </a:ext>
              </a:extLst>
            </p:cNvPr>
            <p:cNvCxnSpPr>
              <a:cxnSpLocks/>
            </p:cNvCxnSpPr>
            <p:nvPr/>
          </p:nvCxnSpPr>
          <p:spPr>
            <a:xfrm flipV="1">
              <a:off x="3791915" y="4787537"/>
              <a:ext cx="336544" cy="2547"/>
            </a:xfrm>
            <a:prstGeom prst="straightConnector1">
              <a:avLst/>
            </a:prstGeom>
            <a:noFill/>
            <a:ln w="12700" cap="flat" cmpd="sng" algn="ctr">
              <a:solidFill>
                <a:srgbClr val="50E6FF"/>
              </a:solidFill>
              <a:prstDash val="solid"/>
              <a:headEnd type="triangle"/>
              <a:tailEnd type="triangle"/>
            </a:ln>
            <a:effectLst/>
          </p:spPr>
        </p:cxnSp>
        <p:cxnSp>
          <p:nvCxnSpPr>
            <p:cNvPr id="116" name="Straight Arrow Connector 115">
              <a:extLst>
                <a:ext uri="{FF2B5EF4-FFF2-40B4-BE49-F238E27FC236}">
                  <a16:creationId xmlns:a16="http://schemas.microsoft.com/office/drawing/2014/main" id="{00609A2C-45A2-B4DA-765C-8BA9B2BAEEC2}"/>
                </a:ext>
                <a:ext uri="{C183D7F6-B498-43B3-948B-1728B52AA6E4}">
                  <adec:decorative xmlns:adec="http://schemas.microsoft.com/office/drawing/2017/decorative" val="1"/>
                </a:ext>
              </a:extLst>
            </p:cNvPr>
            <p:cNvCxnSpPr>
              <a:cxnSpLocks/>
            </p:cNvCxnSpPr>
            <p:nvPr/>
          </p:nvCxnSpPr>
          <p:spPr>
            <a:xfrm flipV="1">
              <a:off x="7214667" y="4759859"/>
              <a:ext cx="336544" cy="2547"/>
            </a:xfrm>
            <a:prstGeom prst="straightConnector1">
              <a:avLst/>
            </a:prstGeom>
            <a:noFill/>
            <a:ln w="12700" cap="flat" cmpd="sng" algn="ctr">
              <a:solidFill>
                <a:srgbClr val="50E6FF"/>
              </a:solidFill>
              <a:prstDash val="solid"/>
              <a:headEnd type="triangle"/>
              <a:tailEnd type="triangle"/>
            </a:ln>
            <a:effectLst/>
          </p:spPr>
        </p:cxnSp>
        <p:cxnSp>
          <p:nvCxnSpPr>
            <p:cNvPr id="117" name="Straight Arrow Connector 116">
              <a:extLst>
                <a:ext uri="{FF2B5EF4-FFF2-40B4-BE49-F238E27FC236}">
                  <a16:creationId xmlns:a16="http://schemas.microsoft.com/office/drawing/2014/main" id="{2E0E8CA2-B27A-EBBB-A840-C49309708568}"/>
                </a:ext>
                <a:ext uri="{C183D7F6-B498-43B3-948B-1728B52AA6E4}">
                  <adec:decorative xmlns:adec="http://schemas.microsoft.com/office/drawing/2017/decorative" val="1"/>
                </a:ext>
              </a:extLst>
            </p:cNvPr>
            <p:cNvCxnSpPr>
              <a:cxnSpLocks/>
            </p:cNvCxnSpPr>
            <p:nvPr/>
          </p:nvCxnSpPr>
          <p:spPr>
            <a:xfrm flipV="1">
              <a:off x="8768450" y="1420705"/>
              <a:ext cx="336544" cy="2547"/>
            </a:xfrm>
            <a:prstGeom prst="straightConnector1">
              <a:avLst/>
            </a:prstGeom>
            <a:noFill/>
            <a:ln w="12700" cap="flat" cmpd="sng" algn="ctr">
              <a:solidFill>
                <a:schemeClr val="tx1">
                  <a:lumMod val="65000"/>
                </a:schemeClr>
              </a:solidFill>
              <a:prstDash val="solid"/>
              <a:headEnd type="triangle"/>
              <a:tailEnd type="none"/>
            </a:ln>
            <a:effectLst/>
          </p:spPr>
        </p:cxnSp>
        <p:cxnSp>
          <p:nvCxnSpPr>
            <p:cNvPr id="118" name="Straight Arrow Connector 117">
              <a:extLst>
                <a:ext uri="{FF2B5EF4-FFF2-40B4-BE49-F238E27FC236}">
                  <a16:creationId xmlns:a16="http://schemas.microsoft.com/office/drawing/2014/main" id="{7DF31B44-9D77-A128-18E1-3BABC69A744C}"/>
                </a:ext>
                <a:ext uri="{C183D7F6-B498-43B3-948B-1728B52AA6E4}">
                  <adec:decorative xmlns:adec="http://schemas.microsoft.com/office/drawing/2017/decorative" val="1"/>
                </a:ext>
              </a:extLst>
            </p:cNvPr>
            <p:cNvCxnSpPr>
              <a:cxnSpLocks/>
            </p:cNvCxnSpPr>
            <p:nvPr/>
          </p:nvCxnSpPr>
          <p:spPr>
            <a:xfrm flipV="1">
              <a:off x="9492826" y="1419684"/>
              <a:ext cx="336544" cy="2547"/>
            </a:xfrm>
            <a:prstGeom prst="straightConnector1">
              <a:avLst/>
            </a:prstGeom>
            <a:noFill/>
            <a:ln w="12700" cap="flat" cmpd="sng" algn="ctr">
              <a:solidFill>
                <a:schemeClr val="accent2"/>
              </a:solidFill>
              <a:prstDash val="solid"/>
              <a:headEnd type="triangle"/>
              <a:tailEnd type="triangle"/>
            </a:ln>
            <a:effectLst/>
          </p:spPr>
        </p:cxnSp>
        <p:grpSp>
          <p:nvGrpSpPr>
            <p:cNvPr id="126" name="Group 125">
              <a:extLst>
                <a:ext uri="{FF2B5EF4-FFF2-40B4-BE49-F238E27FC236}">
                  <a16:creationId xmlns:a16="http://schemas.microsoft.com/office/drawing/2014/main" id="{B710D2B3-68F7-9298-5BFD-D2FCE5100575}"/>
                </a:ext>
              </a:extLst>
            </p:cNvPr>
            <p:cNvGrpSpPr/>
            <p:nvPr/>
          </p:nvGrpSpPr>
          <p:grpSpPr>
            <a:xfrm>
              <a:off x="6943317" y="2941672"/>
              <a:ext cx="163175" cy="1645609"/>
              <a:chOff x="6627361" y="51665"/>
              <a:chExt cx="163175" cy="1645609"/>
            </a:xfrm>
          </p:grpSpPr>
          <p:cxnSp>
            <p:nvCxnSpPr>
              <p:cNvPr id="158" name="Straight Arrow Connector 157">
                <a:extLst>
                  <a:ext uri="{FF2B5EF4-FFF2-40B4-BE49-F238E27FC236}">
                    <a16:creationId xmlns:a16="http://schemas.microsoft.com/office/drawing/2014/main" id="{56B292D5-3BEB-9842-C700-9397A5393DF1}"/>
                  </a:ext>
                </a:extLst>
              </p:cNvPr>
              <p:cNvCxnSpPr>
                <a:cxnSpLocks/>
              </p:cNvCxnSpPr>
              <p:nvPr/>
            </p:nvCxnSpPr>
            <p:spPr>
              <a:xfrm>
                <a:off x="6707500" y="51665"/>
                <a:ext cx="1448" cy="801734"/>
              </a:xfrm>
              <a:prstGeom prst="straightConnector1">
                <a:avLst/>
              </a:prstGeom>
              <a:noFill/>
              <a:ln w="12700" cap="flat" cmpd="sng" algn="ctr">
                <a:solidFill>
                  <a:schemeClr val="tx1">
                    <a:lumMod val="65000"/>
                  </a:schemeClr>
                </a:solidFill>
                <a:prstDash val="solid"/>
                <a:headEnd type="none" w="lg" len="lg"/>
                <a:tailEnd type="oval" w="med" len="med"/>
              </a:ln>
              <a:effectLst/>
            </p:spPr>
          </p:cxnSp>
          <p:sp>
            <p:nvSpPr>
              <p:cNvPr id="159" name="Freeform: Shape 35">
                <a:extLst>
                  <a:ext uri="{FF2B5EF4-FFF2-40B4-BE49-F238E27FC236}">
                    <a16:creationId xmlns:a16="http://schemas.microsoft.com/office/drawing/2014/main" id="{663EFD00-FE4E-163B-5BBB-1BCFDD1DAA56}"/>
                  </a:ext>
                </a:extLst>
              </p:cNvPr>
              <p:cNvSpPr/>
              <p:nvPr/>
            </p:nvSpPr>
            <p:spPr bwMode="auto">
              <a:xfrm rot="16403286">
                <a:off x="6633729" y="784650"/>
                <a:ext cx="150439" cy="163175"/>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2700" cap="flat" cmpd="sng" algn="ctr">
                <a:solidFill>
                  <a:schemeClr val="tx1">
                    <a:lumMod val="65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60" name="Straight Arrow Connector 159">
                <a:extLst>
                  <a:ext uri="{FF2B5EF4-FFF2-40B4-BE49-F238E27FC236}">
                    <a16:creationId xmlns:a16="http://schemas.microsoft.com/office/drawing/2014/main" id="{C3BAFAD6-E5AC-3183-34FF-46C921F49EB7}"/>
                  </a:ext>
                </a:extLst>
              </p:cNvPr>
              <p:cNvCxnSpPr>
                <a:cxnSpLocks/>
              </p:cNvCxnSpPr>
              <p:nvPr/>
            </p:nvCxnSpPr>
            <p:spPr>
              <a:xfrm>
                <a:off x="6708096" y="959586"/>
                <a:ext cx="2824" cy="737688"/>
              </a:xfrm>
              <a:prstGeom prst="straightConnector1">
                <a:avLst/>
              </a:prstGeom>
              <a:noFill/>
              <a:ln w="12700" cap="flat" cmpd="sng" algn="ctr">
                <a:solidFill>
                  <a:schemeClr val="tx1">
                    <a:lumMod val="65000"/>
                  </a:schemeClr>
                </a:solidFill>
                <a:prstDash val="solid"/>
                <a:headEnd type="none" w="lg" len="lg"/>
                <a:tailEnd type="none" w="med" len="med"/>
              </a:ln>
              <a:effectLst/>
            </p:spPr>
          </p:cxnSp>
        </p:grpSp>
        <p:grpSp>
          <p:nvGrpSpPr>
            <p:cNvPr id="127" name="Group 126">
              <a:extLst>
                <a:ext uri="{FF2B5EF4-FFF2-40B4-BE49-F238E27FC236}">
                  <a16:creationId xmlns:a16="http://schemas.microsoft.com/office/drawing/2014/main" id="{54867990-90FF-5760-937C-C16093B11E49}"/>
                </a:ext>
              </a:extLst>
            </p:cNvPr>
            <p:cNvGrpSpPr/>
            <p:nvPr/>
          </p:nvGrpSpPr>
          <p:grpSpPr>
            <a:xfrm>
              <a:off x="8501092" y="1626806"/>
              <a:ext cx="163175" cy="295591"/>
              <a:chOff x="6627361" y="645866"/>
              <a:chExt cx="163175" cy="295591"/>
            </a:xfrm>
          </p:grpSpPr>
          <p:cxnSp>
            <p:nvCxnSpPr>
              <p:cNvPr id="156" name="Straight Arrow Connector 155">
                <a:extLst>
                  <a:ext uri="{FF2B5EF4-FFF2-40B4-BE49-F238E27FC236}">
                    <a16:creationId xmlns:a16="http://schemas.microsoft.com/office/drawing/2014/main" id="{4BD40C6F-D659-CA91-FD13-A577C4822EF1}"/>
                  </a:ext>
                </a:extLst>
              </p:cNvPr>
              <p:cNvCxnSpPr>
                <a:cxnSpLocks/>
              </p:cNvCxnSpPr>
              <p:nvPr/>
            </p:nvCxnSpPr>
            <p:spPr>
              <a:xfrm>
                <a:off x="6699521" y="645866"/>
                <a:ext cx="0" cy="216960"/>
              </a:xfrm>
              <a:prstGeom prst="straightConnector1">
                <a:avLst/>
              </a:prstGeom>
              <a:noFill/>
              <a:ln w="12700" cap="flat" cmpd="sng" algn="ctr">
                <a:solidFill>
                  <a:schemeClr val="tx1">
                    <a:lumMod val="65000"/>
                  </a:schemeClr>
                </a:solidFill>
                <a:prstDash val="solid"/>
                <a:headEnd type="none" w="lg" len="lg"/>
                <a:tailEnd type="oval" w="med" len="med"/>
              </a:ln>
              <a:effectLst/>
            </p:spPr>
          </p:cxnSp>
          <p:sp>
            <p:nvSpPr>
              <p:cNvPr id="157" name="Freeform: Shape 35">
                <a:extLst>
                  <a:ext uri="{FF2B5EF4-FFF2-40B4-BE49-F238E27FC236}">
                    <a16:creationId xmlns:a16="http://schemas.microsoft.com/office/drawing/2014/main" id="{D28C1634-5044-5E75-1013-BA2C2E7CDC8D}"/>
                  </a:ext>
                </a:extLst>
              </p:cNvPr>
              <p:cNvSpPr/>
              <p:nvPr/>
            </p:nvSpPr>
            <p:spPr bwMode="auto">
              <a:xfrm rot="16403286">
                <a:off x="6633729" y="784650"/>
                <a:ext cx="150439" cy="163175"/>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2700" cap="flat" cmpd="sng" algn="ctr">
                <a:solidFill>
                  <a:schemeClr val="tx1">
                    <a:lumMod val="65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128" name="Straight Arrow Connector 127">
              <a:extLst>
                <a:ext uri="{FF2B5EF4-FFF2-40B4-BE49-F238E27FC236}">
                  <a16:creationId xmlns:a16="http://schemas.microsoft.com/office/drawing/2014/main" id="{583E7060-4ADE-D216-2760-2E74728C242B}"/>
                </a:ext>
              </a:extLst>
            </p:cNvPr>
            <p:cNvCxnSpPr>
              <a:cxnSpLocks/>
            </p:cNvCxnSpPr>
            <p:nvPr/>
          </p:nvCxnSpPr>
          <p:spPr>
            <a:xfrm flipH="1">
              <a:off x="8577961" y="1913508"/>
              <a:ext cx="9033" cy="622524"/>
            </a:xfrm>
            <a:prstGeom prst="straightConnector1">
              <a:avLst/>
            </a:prstGeom>
            <a:noFill/>
            <a:ln w="12700" cap="flat" cmpd="sng" algn="ctr">
              <a:solidFill>
                <a:schemeClr val="tx1">
                  <a:lumMod val="65000"/>
                </a:schemeClr>
              </a:solidFill>
              <a:prstDash val="solid"/>
              <a:headEnd type="none" w="lg" len="lg"/>
              <a:tailEnd type="none" w="med" len="med"/>
            </a:ln>
            <a:effectLst/>
          </p:spPr>
        </p:cxnSp>
        <p:grpSp>
          <p:nvGrpSpPr>
            <p:cNvPr id="137" name="Group 136">
              <a:extLst>
                <a:ext uri="{FF2B5EF4-FFF2-40B4-BE49-F238E27FC236}">
                  <a16:creationId xmlns:a16="http://schemas.microsoft.com/office/drawing/2014/main" id="{F2F15417-EB1B-B433-448F-C27E15171722}"/>
                </a:ext>
              </a:extLst>
            </p:cNvPr>
            <p:cNvGrpSpPr/>
            <p:nvPr/>
          </p:nvGrpSpPr>
          <p:grpSpPr>
            <a:xfrm>
              <a:off x="3536651" y="2927602"/>
              <a:ext cx="153133" cy="1634276"/>
              <a:chOff x="6655642" y="51665"/>
              <a:chExt cx="163175" cy="1433226"/>
            </a:xfrm>
          </p:grpSpPr>
          <p:cxnSp>
            <p:nvCxnSpPr>
              <p:cNvPr id="145" name="Straight Arrow Connector 144">
                <a:extLst>
                  <a:ext uri="{FF2B5EF4-FFF2-40B4-BE49-F238E27FC236}">
                    <a16:creationId xmlns:a16="http://schemas.microsoft.com/office/drawing/2014/main" id="{01AD53DB-AB0C-1427-0152-F92A172F98AF}"/>
                  </a:ext>
                </a:extLst>
              </p:cNvPr>
              <p:cNvCxnSpPr>
                <a:cxnSpLocks/>
              </p:cNvCxnSpPr>
              <p:nvPr/>
            </p:nvCxnSpPr>
            <p:spPr>
              <a:xfrm>
                <a:off x="6735781" y="51665"/>
                <a:ext cx="1448" cy="801734"/>
              </a:xfrm>
              <a:prstGeom prst="straightConnector1">
                <a:avLst/>
              </a:prstGeom>
              <a:noFill/>
              <a:ln w="12700" cap="flat" cmpd="sng" algn="ctr">
                <a:solidFill>
                  <a:schemeClr val="tx1">
                    <a:lumMod val="65000"/>
                  </a:schemeClr>
                </a:solidFill>
                <a:prstDash val="solid"/>
                <a:headEnd type="none" w="lg" len="lg"/>
                <a:tailEnd type="oval" w="med" len="med"/>
              </a:ln>
              <a:effectLst/>
            </p:spPr>
          </p:cxnSp>
          <p:sp>
            <p:nvSpPr>
              <p:cNvPr id="154" name="Freeform: Shape 35">
                <a:extLst>
                  <a:ext uri="{FF2B5EF4-FFF2-40B4-BE49-F238E27FC236}">
                    <a16:creationId xmlns:a16="http://schemas.microsoft.com/office/drawing/2014/main" id="{CEA1BDF0-E7B0-5B8D-EFCD-98519508B098}"/>
                  </a:ext>
                </a:extLst>
              </p:cNvPr>
              <p:cNvSpPr/>
              <p:nvPr/>
            </p:nvSpPr>
            <p:spPr bwMode="auto">
              <a:xfrm rot="16403286">
                <a:off x="6662010" y="784650"/>
                <a:ext cx="150439" cy="163175"/>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12700" cap="flat" cmpd="sng" algn="ctr">
                <a:solidFill>
                  <a:schemeClr val="tx1">
                    <a:lumMod val="65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55" name="Straight Arrow Connector 154">
                <a:extLst>
                  <a:ext uri="{FF2B5EF4-FFF2-40B4-BE49-F238E27FC236}">
                    <a16:creationId xmlns:a16="http://schemas.microsoft.com/office/drawing/2014/main" id="{4FB5ECF2-4D16-EDE4-8505-04C3F41E107A}"/>
                  </a:ext>
                </a:extLst>
              </p:cNvPr>
              <p:cNvCxnSpPr>
                <a:cxnSpLocks/>
                <a:stCxn id="154" idx="3"/>
                <a:endCxn id="172" idx="0"/>
              </p:cNvCxnSpPr>
              <p:nvPr/>
            </p:nvCxnSpPr>
            <p:spPr>
              <a:xfrm>
                <a:off x="6732785" y="941326"/>
                <a:ext cx="3153" cy="543565"/>
              </a:xfrm>
              <a:prstGeom prst="straightConnector1">
                <a:avLst/>
              </a:prstGeom>
              <a:noFill/>
              <a:ln w="12700" cap="flat" cmpd="sng" algn="ctr">
                <a:solidFill>
                  <a:schemeClr val="tx1">
                    <a:lumMod val="65000"/>
                  </a:schemeClr>
                </a:solidFill>
                <a:prstDash val="solid"/>
                <a:headEnd type="none" w="lg" len="lg"/>
                <a:tailEnd type="none" w="med" len="med"/>
              </a:ln>
              <a:effectLst/>
            </p:spPr>
          </p:cxnSp>
        </p:grpSp>
      </p:grpSp>
      <p:sp>
        <p:nvSpPr>
          <p:cNvPr id="197" name="Title 6">
            <a:extLst>
              <a:ext uri="{FF2B5EF4-FFF2-40B4-BE49-F238E27FC236}">
                <a16:creationId xmlns:a16="http://schemas.microsoft.com/office/drawing/2014/main" id="{2EABD51E-5C96-498B-11D0-6FC9E3EE1F73}"/>
              </a:ext>
            </a:extLst>
          </p:cNvPr>
          <p:cNvSpPr>
            <a:spLocks noGrp="1"/>
          </p:cNvSpPr>
          <p:nvPr>
            <p:ph type="title"/>
          </p:nvPr>
        </p:nvSpPr>
        <p:spPr>
          <a:xfrm>
            <a:off x="584201" y="457200"/>
            <a:ext cx="9495464" cy="553998"/>
          </a:xfrm>
        </p:spPr>
        <p:txBody>
          <a:bodyPr/>
          <a:lstStyle/>
          <a:p>
            <a:r>
              <a:rPr lang="en-US">
                <a:cs typeface="Segoe UI"/>
              </a:rPr>
              <a:t>Azure Containers Apps Demo</a:t>
            </a:r>
          </a:p>
        </p:txBody>
      </p:sp>
      <p:grpSp>
        <p:nvGrpSpPr>
          <p:cNvPr id="198" name="Group 197">
            <a:extLst>
              <a:ext uri="{FF2B5EF4-FFF2-40B4-BE49-F238E27FC236}">
                <a16:creationId xmlns:a16="http://schemas.microsoft.com/office/drawing/2014/main" id="{4657BBED-A656-6E08-DA99-5FD7279CD7A8}"/>
              </a:ext>
            </a:extLst>
          </p:cNvPr>
          <p:cNvGrpSpPr/>
          <p:nvPr/>
        </p:nvGrpSpPr>
        <p:grpSpPr>
          <a:xfrm>
            <a:off x="-1" y="6248400"/>
            <a:ext cx="12436475" cy="754062"/>
            <a:chOff x="-1" y="6248400"/>
            <a:chExt cx="12436475" cy="754062"/>
          </a:xfrm>
        </p:grpSpPr>
        <p:sp>
          <p:nvSpPr>
            <p:cNvPr id="199" name="Rectangle 198">
              <a:extLst>
                <a:ext uri="{FF2B5EF4-FFF2-40B4-BE49-F238E27FC236}">
                  <a16:creationId xmlns:a16="http://schemas.microsoft.com/office/drawing/2014/main" id="{B43A99BE-F63C-015E-2F02-C6B3A39CC3D1}"/>
                </a:ext>
              </a:extLst>
            </p:cNvPr>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pic>
          <p:nvPicPr>
            <p:cNvPr id="200" name="Picture 2">
              <a:extLst>
                <a:ext uri="{FF2B5EF4-FFF2-40B4-BE49-F238E27FC236}">
                  <a16:creationId xmlns:a16="http://schemas.microsoft.com/office/drawing/2014/main" id="{F483ED36-799E-87C0-F1F8-B7E51F3237B3}"/>
                </a:ext>
              </a:extLst>
            </p:cNvPr>
            <p:cNvPicPr>
              <a:picLocks noChangeAspect="1" noChangeArrowheads="1"/>
            </p:cNvPicPr>
            <p:nvPr userDrawn="1"/>
          </p:nvPicPr>
          <p:blipFill>
            <a:blip r:embed="rId7"/>
            <a:srcRect/>
            <a:stretch/>
          </p:blipFill>
          <p:spPr bwMode="auto">
            <a:xfrm>
              <a:off x="554210" y="6323074"/>
              <a:ext cx="763310" cy="58883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62509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itle 13">
            <a:extLst>
              <a:ext uri="{FF2B5EF4-FFF2-40B4-BE49-F238E27FC236}">
                <a16:creationId xmlns:a16="http://schemas.microsoft.com/office/drawing/2014/main" id="{A9A42389-7C9C-46D7-BBC7-BF7D8B66D441}"/>
              </a:ext>
            </a:extLst>
          </p:cNvPr>
          <p:cNvSpPr txBox="1">
            <a:spLocks noGrp="1"/>
          </p:cNvSpPr>
          <p:nvPr>
            <p:ph type="title" idx="4294967295"/>
          </p:nvPr>
        </p:nvSpPr>
        <p:spPr>
          <a:xfrm>
            <a:off x="2899076" y="1918638"/>
            <a:ext cx="6638322" cy="259304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597">
              <a:spcBef>
                <a:spcPts val="0"/>
              </a:spcBef>
              <a:defRPr/>
            </a:pPr>
            <a:r>
              <a:rPr lang="en-US" sz="5507" spc="-51">
                <a:ln>
                  <a:noFill/>
                </a:ln>
                <a:gradFill>
                  <a:gsLst>
                    <a:gs pos="0">
                      <a:srgbClr val="FFFFFF"/>
                    </a:gs>
                    <a:gs pos="100000">
                      <a:srgbClr val="FFFFFF"/>
                    </a:gs>
                  </a:gsLst>
                  <a:lin ang="2700000" scaled="1"/>
                </a:gradFill>
                <a:latin typeface="Segoe UI Semibold"/>
              </a:rPr>
              <a:t>Get started with</a:t>
            </a:r>
            <a:br>
              <a:rPr lang="en-US" sz="5507" spc="-51">
                <a:ln>
                  <a:noFill/>
                </a:ln>
                <a:gradFill>
                  <a:gsLst>
                    <a:gs pos="0">
                      <a:srgbClr val="FFFFFF"/>
                    </a:gs>
                    <a:gs pos="100000">
                      <a:srgbClr val="FFFFFF"/>
                    </a:gs>
                  </a:gsLst>
                  <a:lin ang="2700000" scaled="1"/>
                </a:gradFill>
                <a:latin typeface="Segoe UI Semibold"/>
              </a:rPr>
            </a:br>
            <a:r>
              <a:rPr lang="en-US" sz="5507" spc="-51">
                <a:ln>
                  <a:noFill/>
                </a:ln>
                <a:gradFill>
                  <a:gsLst>
                    <a:gs pos="0">
                      <a:srgbClr val="FFFFFF"/>
                    </a:gs>
                    <a:gs pos="100000">
                      <a:srgbClr val="FFFFFF"/>
                    </a:gs>
                  </a:gsLst>
                  <a:lin ang="2700000" scaled="1"/>
                </a:gradFill>
                <a:latin typeface="Segoe UI Semibold"/>
              </a:rPr>
              <a:t>Azure Container Apps today</a:t>
            </a:r>
          </a:p>
        </p:txBody>
      </p:sp>
      <p:sp>
        <p:nvSpPr>
          <p:cNvPr id="221" name="TextBox 220">
            <a:extLst>
              <a:ext uri="{FF2B5EF4-FFF2-40B4-BE49-F238E27FC236}">
                <a16:creationId xmlns:a16="http://schemas.microsoft.com/office/drawing/2014/main" id="{B25E4C08-0724-4AD6-BCC4-CCA0B9E04938}"/>
              </a:ext>
            </a:extLst>
          </p:cNvPr>
          <p:cNvSpPr txBox="1"/>
          <p:nvPr/>
        </p:nvSpPr>
        <p:spPr>
          <a:xfrm>
            <a:off x="4362609" y="4761440"/>
            <a:ext cx="3711257" cy="320182"/>
          </a:xfrm>
          <a:prstGeom prst="rect">
            <a:avLst/>
          </a:prstGeom>
          <a:noFill/>
        </p:spPr>
        <p:txBody>
          <a:bodyPr wrap="non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2000" b="0" i="0" u="none" strike="noStrike" cap="none" spc="0" normalizeH="0" baseline="0">
                <a:ln>
                  <a:noFill/>
                </a:ln>
                <a:gradFill>
                  <a:gsLst>
                    <a:gs pos="0">
                      <a:srgbClr val="666666"/>
                    </a:gs>
                    <a:gs pos="100000">
                      <a:srgbClr val="666666"/>
                    </a:gs>
                  </a:gsLst>
                  <a:lin ang="0" scaled="0"/>
                </a:gradFill>
                <a:effectLst/>
                <a:uLnTx/>
                <a:uFillTx/>
                <a:latin typeface="Segoe UI Semibold"/>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algn="ctr" defTabSz="932597">
              <a:defRPr/>
            </a:pPr>
            <a:r>
              <a:rPr lang="en-US" sz="2040">
                <a:gradFill>
                  <a:gsLst>
                    <a:gs pos="0">
                      <a:srgbClr val="50E6FF"/>
                    </a:gs>
                    <a:gs pos="100000">
                      <a:srgbClr val="50E6FF"/>
                    </a:gs>
                  </a:gsLst>
                  <a:lin ang="0" scaled="0"/>
                </a:gradFill>
                <a:hlinkClick r:id="rId3">
                  <a:extLst>
                    <a:ext uri="{A12FA001-AC4F-418D-AE19-62706E023703}">
                      <ahyp:hlinkClr xmlns:ahyp="http://schemas.microsoft.com/office/drawing/2018/hyperlinkcolor" val="tx"/>
                    </a:ext>
                  </a:extLst>
                </a:hlinkClick>
              </a:rPr>
              <a:t>https://aka.ms/containerapps</a:t>
            </a:r>
            <a:r>
              <a:rPr lang="en-US" sz="2040">
                <a:gradFill>
                  <a:gsLst>
                    <a:gs pos="0">
                      <a:srgbClr val="50E6FF"/>
                    </a:gs>
                    <a:gs pos="100000">
                      <a:srgbClr val="50E6FF"/>
                    </a:gs>
                  </a:gsLst>
                  <a:lin ang="0" scaled="0"/>
                </a:gradFill>
              </a:rPr>
              <a:t>  </a:t>
            </a:r>
          </a:p>
        </p:txBody>
      </p:sp>
      <p:grpSp>
        <p:nvGrpSpPr>
          <p:cNvPr id="4" name="Group 3">
            <a:extLst>
              <a:ext uri="{FF2B5EF4-FFF2-40B4-BE49-F238E27FC236}">
                <a16:creationId xmlns:a16="http://schemas.microsoft.com/office/drawing/2014/main" id="{2A9C715A-8F54-6066-870E-DDBD6C38ADB6}"/>
              </a:ext>
            </a:extLst>
          </p:cNvPr>
          <p:cNvGrpSpPr/>
          <p:nvPr/>
        </p:nvGrpSpPr>
        <p:grpSpPr>
          <a:xfrm>
            <a:off x="-1" y="6248400"/>
            <a:ext cx="12436475" cy="754062"/>
            <a:chOff x="-1" y="6248400"/>
            <a:chExt cx="12436475" cy="754062"/>
          </a:xfrm>
        </p:grpSpPr>
        <p:sp>
          <p:nvSpPr>
            <p:cNvPr id="5" name="Rectangle 4">
              <a:extLst>
                <a:ext uri="{FF2B5EF4-FFF2-40B4-BE49-F238E27FC236}">
                  <a16:creationId xmlns:a16="http://schemas.microsoft.com/office/drawing/2014/main" id="{5664FC7E-75D8-80B2-14C5-AE34F5FE9538}"/>
                </a:ext>
              </a:extLst>
            </p:cNvPr>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pic>
          <p:nvPicPr>
            <p:cNvPr id="6" name="Picture 2">
              <a:extLst>
                <a:ext uri="{FF2B5EF4-FFF2-40B4-BE49-F238E27FC236}">
                  <a16:creationId xmlns:a16="http://schemas.microsoft.com/office/drawing/2014/main" id="{D114D5DF-F3E9-FF7A-1474-99741FDA2AB6}"/>
                </a:ext>
              </a:extLst>
            </p:cNvPr>
            <p:cNvPicPr>
              <a:picLocks noChangeAspect="1" noChangeArrowheads="1"/>
            </p:cNvPicPr>
            <p:nvPr userDrawn="1"/>
          </p:nvPicPr>
          <p:blipFill>
            <a:blip r:embed="rId4"/>
            <a:srcRect/>
            <a:stretch/>
          </p:blipFill>
          <p:spPr bwMode="auto">
            <a:xfrm>
              <a:off x="554210" y="6323074"/>
              <a:ext cx="763310" cy="58883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2463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5248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7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p:spPr>
        <p:txBody>
          <a:bodyPr/>
          <a:lstStyle/>
          <a:p>
            <a:r>
              <a:rPr lang="en-US" sz="6000" dirty="0"/>
              <a:t>Meet Azure Container Apps</a:t>
            </a:r>
          </a:p>
        </p:txBody>
      </p:sp>
      <p:sp>
        <p:nvSpPr>
          <p:cNvPr id="5" name="Text Placeholder 4"/>
          <p:cNvSpPr>
            <a:spLocks noGrp="1"/>
          </p:cNvSpPr>
          <p:nvPr>
            <p:ph type="body" sz="quarter" idx="12"/>
          </p:nvPr>
        </p:nvSpPr>
        <p:spPr>
          <a:noFill/>
        </p:spPr>
        <p:txBody>
          <a:bodyPr/>
          <a:lstStyle/>
          <a:p>
            <a:r>
              <a:rPr lang="en-US" dirty="0"/>
              <a:t>Carlos Mendible</a:t>
            </a:r>
          </a:p>
          <a:p>
            <a:r>
              <a:rPr lang="en-US" dirty="0"/>
              <a:t>Sr Cloud Solution Architect @Microsoft</a:t>
            </a:r>
          </a:p>
          <a:p>
            <a:r>
              <a:rPr lang="en-US" dirty="0"/>
              <a:t>@cmendibl3</a:t>
            </a:r>
          </a:p>
        </p:txBody>
      </p:sp>
      <p:pic>
        <p:nvPicPr>
          <p:cNvPr id="3" name="Picture 2" descr="Qr code&#10;&#10;Description automatically generated">
            <a:extLst>
              <a:ext uri="{FF2B5EF4-FFF2-40B4-BE49-F238E27FC236}">
                <a16:creationId xmlns:a16="http://schemas.microsoft.com/office/drawing/2014/main" id="{A7A51969-C801-7C5E-1458-406FE82CD0C3}"/>
              </a:ext>
            </a:extLst>
          </p:cNvPr>
          <p:cNvPicPr>
            <a:picLocks noChangeAspect="1"/>
          </p:cNvPicPr>
          <p:nvPr/>
        </p:nvPicPr>
        <p:blipFill>
          <a:blip r:embed="rId4"/>
          <a:stretch>
            <a:fillRect/>
          </a:stretch>
        </p:blipFill>
        <p:spPr>
          <a:xfrm>
            <a:off x="9109075" y="3378200"/>
            <a:ext cx="2709862" cy="2709862"/>
          </a:xfrm>
          <a:prstGeom prst="rect">
            <a:avLst/>
          </a:prstGeom>
        </p:spPr>
      </p:pic>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18C1C87B-D9D3-6C28-49BD-BA458265C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237" y="2001"/>
            <a:ext cx="10515600" cy="7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67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609664" y="2070833"/>
            <a:ext cx="4300338" cy="8370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ts val="3199"/>
              </a:lnSpc>
              <a:defRPr/>
            </a:pPr>
            <a:r>
              <a:rPr lang="en-US">
                <a:latin typeface="Segoe UI Semibold"/>
              </a:rPr>
              <a:t>Scale with flexible serverless containers</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609665" y="3110298"/>
            <a:ext cx="5469330" cy="2166299"/>
          </a:xfrm>
        </p:spPr>
        <p:txBody>
          <a:bodyPr>
            <a:spAutoFit/>
          </a:bodyPr>
          <a:lstStyle/>
          <a:p>
            <a:pPr marL="0" indent="0">
              <a:spcAft>
                <a:spcPts val="1199"/>
              </a:spcAft>
              <a:buClr>
                <a:srgbClr val="0F78D4"/>
              </a:buClr>
              <a:buSzTx/>
              <a:buNone/>
              <a:defRPr/>
            </a:pPr>
            <a:r>
              <a:rPr lang="en-US" sz="1632">
                <a:latin typeface="Segoe UI"/>
              </a:rPr>
              <a:t>Run containers and scale in response to HTTP traffic or a growing list of KEDA-supported scale triggers including Azure Event Hub, Apache Kafka, RabbitMQ Queue, MongoDB, MySQL, and PostgreSQL</a:t>
            </a:r>
          </a:p>
          <a:p>
            <a:pPr marL="0" indent="0">
              <a:spcAft>
                <a:spcPts val="1199"/>
              </a:spcAft>
              <a:buClr>
                <a:srgbClr val="0F78D4"/>
              </a:buClr>
              <a:buSzTx/>
              <a:buNone/>
              <a:defRPr/>
            </a:pPr>
            <a:r>
              <a:rPr lang="en-US" sz="1632">
                <a:latin typeface="Segoe UI"/>
                <a:cs typeface="Segoe UI"/>
              </a:rPr>
              <a:t>Get robust autoscaling capabilities without the</a:t>
            </a:r>
            <a:br>
              <a:rPr lang="en-US" sz="1632">
                <a:latin typeface="Segoe UI"/>
                <a:cs typeface="Segoe UI"/>
              </a:rPr>
            </a:br>
            <a:r>
              <a:rPr lang="en-US" sz="1632">
                <a:latin typeface="Segoe UI"/>
                <a:cs typeface="Segoe UI"/>
              </a:rPr>
              <a:t>overhead of managing complex infrastructure.</a:t>
            </a:r>
            <a:endParaRPr lang="en-US" sz="1632">
              <a:latin typeface="Segoe UI"/>
            </a:endParaRPr>
          </a:p>
          <a:p>
            <a:pPr marL="0" indent="0">
              <a:spcAft>
                <a:spcPts val="1199"/>
              </a:spcAft>
              <a:buClr>
                <a:srgbClr val="0F78D4"/>
              </a:buClr>
              <a:buSzTx/>
              <a:buNone/>
              <a:defRPr/>
            </a:pPr>
            <a:r>
              <a:rPr lang="en-US" sz="1632">
                <a:latin typeface="Segoe UI"/>
              </a:rPr>
              <a:t>Scale to zero and pay for only what you use, by the second.</a:t>
            </a:r>
          </a:p>
        </p:txBody>
      </p:sp>
      <p:sp>
        <p:nvSpPr>
          <p:cNvPr id="8" name="TextBox 7">
            <a:extLst>
              <a:ext uri="{FF2B5EF4-FFF2-40B4-BE49-F238E27FC236}">
                <a16:creationId xmlns:a16="http://schemas.microsoft.com/office/drawing/2014/main" id="{21AA999F-C0F1-4D58-933C-691F9C7422FE}"/>
              </a:ext>
              <a:ext uri="{C183D7F6-B498-43B3-948B-1728B52AA6E4}">
                <adec:decorative xmlns:adec="http://schemas.microsoft.com/office/drawing/2017/decorative" val="1"/>
              </a:ext>
            </a:extLst>
          </p:cNvPr>
          <p:cNvSpPr txBox="1"/>
          <p:nvPr/>
        </p:nvSpPr>
        <p:spPr>
          <a:xfrm>
            <a:off x="2797611" y="456722"/>
            <a:ext cx="1812513" cy="34581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914138">
              <a:lnSpc>
                <a:spcPct val="90000"/>
              </a:lnSpc>
              <a:spcAft>
                <a:spcPts val="587"/>
              </a:spcAft>
              <a:defRPr/>
            </a:pPr>
            <a:r>
              <a:rPr lang="en-US" sz="1224">
                <a:ln w="0"/>
                <a:solidFill>
                  <a:srgbClr val="FFFFFF"/>
                </a:solidFill>
                <a:latin typeface="Segoe UI Semibold" panose="020B0702040204020203" pitchFamily="34" charset="0"/>
                <a:cs typeface="Segoe UI Semibold" panose="020B0702040204020203" pitchFamily="34" charset="0"/>
              </a:rPr>
              <a:t>Run containers,</a:t>
            </a:r>
            <a:br>
              <a:rPr lang="en-US" sz="1224">
                <a:ln w="0"/>
                <a:solidFill>
                  <a:srgbClr val="FFFFFF"/>
                </a:solidFill>
                <a:latin typeface="Segoe UI Semibold" panose="020B0702040204020203" pitchFamily="34" charset="0"/>
                <a:cs typeface="Segoe UI Semibold" panose="020B0702040204020203" pitchFamily="34" charset="0"/>
              </a:rPr>
            </a:br>
            <a:r>
              <a:rPr lang="en-US" sz="1224">
                <a:ln w="0"/>
                <a:solidFill>
                  <a:srgbClr val="FFFFFF"/>
                </a:solidFill>
                <a:latin typeface="Segoe UI Semibold" panose="020B0702040204020203" pitchFamily="34" charset="0"/>
                <a:cs typeface="Segoe UI Semibold" panose="020B0702040204020203" pitchFamily="34" charset="0"/>
              </a:rPr>
              <a:t>at scale</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882" y="902149"/>
            <a:ext cx="12434711"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0EF131A-E99A-4490-BBA5-99837E290E48}"/>
              </a:ext>
              <a:ext uri="{C183D7F6-B498-43B3-948B-1728B52AA6E4}">
                <adec:decorative xmlns:adec="http://schemas.microsoft.com/office/drawing/2017/decorative" val="1"/>
              </a:ext>
            </a:extLst>
          </p:cNvPr>
          <p:cNvSpPr/>
          <p:nvPr/>
        </p:nvSpPr>
        <p:spPr>
          <a:xfrm>
            <a:off x="8664037" y="833579"/>
            <a:ext cx="137141" cy="137141"/>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Calibri" panose="020F0502020204030204"/>
            </a:endParaRPr>
          </a:p>
        </p:txBody>
      </p:sp>
      <p:sp>
        <p:nvSpPr>
          <p:cNvPr id="12" name="Oval 11">
            <a:extLst>
              <a:ext uri="{FF2B5EF4-FFF2-40B4-BE49-F238E27FC236}">
                <a16:creationId xmlns:a16="http://schemas.microsoft.com/office/drawing/2014/main" id="{0AFB3845-2767-4924-AC2F-EF6FBF906178}"/>
              </a:ext>
              <a:ext uri="{C183D7F6-B498-43B3-948B-1728B52AA6E4}">
                <adec:decorative xmlns:adec="http://schemas.microsoft.com/office/drawing/2017/decorative" val="1"/>
              </a:ext>
            </a:extLst>
          </p:cNvPr>
          <p:cNvSpPr/>
          <p:nvPr/>
        </p:nvSpPr>
        <p:spPr>
          <a:xfrm rot="10800000">
            <a:off x="3635296" y="833580"/>
            <a:ext cx="137141" cy="137141"/>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Calibri" panose="020F0502020204030204"/>
            </a:endParaRPr>
          </a:p>
        </p:txBody>
      </p:sp>
      <p:sp>
        <p:nvSpPr>
          <p:cNvPr id="13" name="Oval 12">
            <a:extLst>
              <a:ext uri="{FF2B5EF4-FFF2-40B4-BE49-F238E27FC236}">
                <a16:creationId xmlns:a16="http://schemas.microsoft.com/office/drawing/2014/main" id="{C81C12C8-E531-4BC7-A1F2-75DD4D1A6B4D}"/>
              </a:ext>
              <a:ext uri="{C183D7F6-B498-43B3-948B-1728B52AA6E4}">
                <adec:decorative xmlns:adec="http://schemas.microsoft.com/office/drawing/2017/decorative" val="1"/>
              </a:ext>
            </a:extLst>
          </p:cNvPr>
          <p:cNvSpPr/>
          <p:nvPr/>
        </p:nvSpPr>
        <p:spPr>
          <a:xfrm rot="10800000">
            <a:off x="6149667" y="833579"/>
            <a:ext cx="137141" cy="137141"/>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Calibri" panose="020F0502020204030204"/>
            </a:endParaRPr>
          </a:p>
        </p:txBody>
      </p: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72681" y="1424932"/>
            <a:ext cx="6167451" cy="5146882"/>
          </a:xfrm>
          <a:prstGeom prst="rect">
            <a:avLst/>
          </a:prstGeom>
        </p:spPr>
      </p:pic>
      <p:sp>
        <p:nvSpPr>
          <p:cNvPr id="2" name="TextBox 1">
            <a:extLst>
              <a:ext uri="{FF2B5EF4-FFF2-40B4-BE49-F238E27FC236}">
                <a16:creationId xmlns:a16="http://schemas.microsoft.com/office/drawing/2014/main" id="{865A7675-F777-4CF1-A166-428127EC2730}"/>
              </a:ext>
              <a:ext uri="{C183D7F6-B498-43B3-948B-1728B52AA6E4}">
                <adec:decorative xmlns:adec="http://schemas.microsoft.com/office/drawing/2017/decorative" val="1"/>
              </a:ext>
            </a:extLst>
          </p:cNvPr>
          <p:cNvSpPr txBox="1"/>
          <p:nvPr/>
        </p:nvSpPr>
        <p:spPr>
          <a:xfrm>
            <a:off x="5183074" y="456722"/>
            <a:ext cx="2070327" cy="34581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914138">
              <a:lnSpc>
                <a:spcPct val="90000"/>
              </a:lnSpc>
              <a:spcAft>
                <a:spcPts val="587"/>
              </a:spcAft>
              <a:defRPr/>
            </a:pPr>
            <a:r>
              <a:rPr lang="en-US" sz="1224">
                <a:ln w="0"/>
                <a:solidFill>
                  <a:srgbClr val="737373"/>
                </a:solidFill>
              </a:rPr>
              <a:t>Accelerate developer productivity</a:t>
            </a:r>
          </a:p>
        </p:txBody>
      </p:sp>
      <p:sp>
        <p:nvSpPr>
          <p:cNvPr id="7" name="TextBox 6">
            <a:extLst>
              <a:ext uri="{FF2B5EF4-FFF2-40B4-BE49-F238E27FC236}">
                <a16:creationId xmlns:a16="http://schemas.microsoft.com/office/drawing/2014/main" id="{0D9BEC5C-B58D-455C-A8DB-576995AFDFD8}"/>
              </a:ext>
              <a:ext uri="{C183D7F6-B498-43B3-948B-1728B52AA6E4}">
                <adec:decorative xmlns:adec="http://schemas.microsoft.com/office/drawing/2017/decorative" val="1"/>
              </a:ext>
            </a:extLst>
          </p:cNvPr>
          <p:cNvSpPr txBox="1"/>
          <p:nvPr/>
        </p:nvSpPr>
        <p:spPr>
          <a:xfrm>
            <a:off x="7996703" y="456722"/>
            <a:ext cx="1471811" cy="34581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914138">
              <a:lnSpc>
                <a:spcPct val="90000"/>
              </a:lnSpc>
              <a:spcAft>
                <a:spcPts val="587"/>
              </a:spcAft>
              <a:defRPr/>
            </a:pPr>
            <a:r>
              <a:rPr lang="en-US" sz="1224">
                <a:ln w="0"/>
                <a:solidFill>
                  <a:srgbClr val="737373"/>
                </a:solidFill>
              </a:rPr>
              <a:t>Build modern apps on open-source</a:t>
            </a:r>
          </a:p>
        </p:txBody>
      </p:sp>
      <p:pic>
        <p:nvPicPr>
          <p:cNvPr id="10" name="Picture 9" descr="Microsoft Azure Screenshot">
            <a:extLst>
              <a:ext uri="{FF2B5EF4-FFF2-40B4-BE49-F238E27FC236}">
                <a16:creationId xmlns:a16="http://schemas.microsoft.com/office/drawing/2014/main" id="{1AAA76D3-7F7F-4491-B2D2-02DD52487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937" y="1833361"/>
            <a:ext cx="5765535" cy="3241531"/>
          </a:xfrm>
          <a:prstGeom prst="rect">
            <a:avLst/>
          </a:prstGeom>
        </p:spPr>
      </p:pic>
    </p:spTree>
    <p:extLst>
      <p:ext uri="{BB962C8B-B14F-4D97-AF65-F5344CB8AC3E}">
        <p14:creationId xmlns:p14="http://schemas.microsoft.com/office/powerpoint/2010/main" val="294503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609664" y="2070833"/>
            <a:ext cx="4300338" cy="8370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ts val="3199"/>
              </a:lnSpc>
              <a:defRPr/>
            </a:pPr>
            <a:r>
              <a:rPr lang="en-US">
                <a:latin typeface="Segoe UI Semibold"/>
              </a:rPr>
              <a:t>Accelerate developer productivity</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609665" y="3110298"/>
            <a:ext cx="5469330" cy="2465582"/>
          </a:xfrm>
        </p:spPr>
        <p:txBody>
          <a:bodyPr vert="horz" wrap="square" lIns="0" tIns="0" rIns="0" bIns="0" rtlCol="0" anchor="t">
            <a:spAutoFit/>
          </a:bodyPr>
          <a:lstStyle/>
          <a:p>
            <a:pPr marL="0" indent="0">
              <a:spcAft>
                <a:spcPts val="1199"/>
              </a:spcAft>
              <a:buClr>
                <a:srgbClr val="0F78D4"/>
              </a:buClr>
              <a:buSzTx/>
              <a:buNone/>
              <a:defRPr/>
            </a:pPr>
            <a:r>
              <a:rPr lang="en-US" sz="1632">
                <a:latin typeface="Segoe UI"/>
                <a:cs typeface="Segoe UI"/>
              </a:rPr>
              <a:t>Build microservices, APIs, event processing workers,</a:t>
            </a:r>
            <a:br>
              <a:rPr lang="en-US" sz="1632">
                <a:latin typeface="Segoe UI"/>
                <a:cs typeface="Segoe UI"/>
              </a:rPr>
            </a:br>
            <a:r>
              <a:rPr lang="en-US" sz="1632">
                <a:latin typeface="Segoe UI"/>
                <a:cs typeface="Segoe UI"/>
              </a:rPr>
              <a:t>and background jobs using containers.</a:t>
            </a:r>
            <a:endParaRPr lang="en-US" sz="1632">
              <a:cs typeface="Segoe UI"/>
            </a:endParaRPr>
          </a:p>
          <a:p>
            <a:pPr marL="0" indent="0">
              <a:spcAft>
                <a:spcPts val="1199"/>
              </a:spcAft>
              <a:buClr>
                <a:srgbClr val="0F78D4"/>
              </a:buClr>
              <a:buSzTx/>
              <a:buNone/>
              <a:defRPr/>
            </a:pPr>
            <a:r>
              <a:rPr lang="en-US" sz="1632">
                <a:latin typeface="Segoe UI"/>
                <a:cs typeface="Segoe UI"/>
              </a:rPr>
              <a:t>Write code in your favorite programming language</a:t>
            </a:r>
            <a:br>
              <a:rPr lang="en-US" sz="1632">
                <a:latin typeface="Segoe UI"/>
                <a:cs typeface="Segoe UI"/>
              </a:rPr>
            </a:br>
            <a:r>
              <a:rPr lang="en-US" sz="1632">
                <a:latin typeface="Segoe UI"/>
                <a:cs typeface="Segoe UI"/>
              </a:rPr>
              <a:t>and accelerate development with built-in Distributed Application Runtime (</a:t>
            </a:r>
            <a:r>
              <a:rPr lang="en-US" sz="1632" err="1">
                <a:latin typeface="Segoe UI"/>
                <a:cs typeface="Segoe UI"/>
              </a:rPr>
              <a:t>Dapr</a:t>
            </a:r>
            <a:r>
              <a:rPr lang="en-US" sz="1632">
                <a:latin typeface="Segoe UI"/>
                <a:cs typeface="Segoe UI"/>
              </a:rPr>
              <a:t>) integration to simplify common tasks like event processing, pub/sub, and service invocation.</a:t>
            </a:r>
          </a:p>
          <a:p>
            <a:pPr marL="0" indent="0">
              <a:spcAft>
                <a:spcPts val="1199"/>
              </a:spcAft>
              <a:buClr>
                <a:srgbClr val="0F78D4"/>
              </a:buClr>
              <a:buSzTx/>
              <a:buNone/>
              <a:defRPr/>
            </a:pPr>
            <a:r>
              <a:rPr lang="en-US" sz="1632">
                <a:latin typeface="Segoe UI"/>
                <a:cs typeface="Segoe UI"/>
              </a:rPr>
              <a:t>Set up a code-to-cloud pipeline using GitHub Actions.</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882" y="902149"/>
            <a:ext cx="12434711" cy="0"/>
          </a:xfrm>
          <a:prstGeom prst="line">
            <a:avLst/>
          </a:prstGeom>
          <a:ln w="19050">
            <a:gradFill flip="none" rotWithShape="1">
              <a:gsLst>
                <a:gs pos="33000">
                  <a:schemeClr val="accent6">
                    <a:lumMod val="50000"/>
                  </a:schemeClr>
                </a:gs>
                <a:gs pos="51000">
                  <a:schemeClr val="accent1"/>
                </a:gs>
                <a:gs pos="70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72681" y="1424932"/>
            <a:ext cx="6167451" cy="5146882"/>
          </a:xfrm>
          <a:prstGeom prst="rect">
            <a:avLst/>
          </a:prstGeom>
        </p:spPr>
      </p:pic>
      <p:pic>
        <p:nvPicPr>
          <p:cNvPr id="2050" name="Picture 2" descr="Azure Screenshot">
            <a:extLst>
              <a:ext uri="{FF2B5EF4-FFF2-40B4-BE49-F238E27FC236}">
                <a16:creationId xmlns:a16="http://schemas.microsoft.com/office/drawing/2014/main" id="{EED5D1E4-6BEF-43C6-BA43-44897F53E4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67"/>
          <a:stretch/>
        </p:blipFill>
        <p:spPr bwMode="auto">
          <a:xfrm>
            <a:off x="7320937" y="1777224"/>
            <a:ext cx="5338069" cy="3355025"/>
          </a:xfrm>
          <a:prstGeom prst="rect">
            <a:avLst/>
          </a:prstGeom>
          <a:noFill/>
        </p:spPr>
      </p:pic>
      <p:sp>
        <p:nvSpPr>
          <p:cNvPr id="23" name="TextBox 22">
            <a:extLst>
              <a:ext uri="{FF2B5EF4-FFF2-40B4-BE49-F238E27FC236}">
                <a16:creationId xmlns:a16="http://schemas.microsoft.com/office/drawing/2014/main" id="{040951A9-D01A-498E-AB07-517F79156067}"/>
              </a:ext>
              <a:ext uri="{C183D7F6-B498-43B3-948B-1728B52AA6E4}">
                <adec:decorative xmlns:adec="http://schemas.microsoft.com/office/drawing/2017/decorative" val="1"/>
              </a:ext>
            </a:extLst>
          </p:cNvPr>
          <p:cNvSpPr txBox="1"/>
          <p:nvPr/>
        </p:nvSpPr>
        <p:spPr>
          <a:xfrm>
            <a:off x="2797611" y="456722"/>
            <a:ext cx="1812513" cy="345817"/>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defTabSz="914138">
              <a:spcAft>
                <a:spcPts val="587"/>
              </a:spcAft>
              <a:defRPr/>
            </a:pPr>
            <a:r>
              <a:rPr lang="en-US" sz="1224"/>
              <a:t>Run containers,</a:t>
            </a:r>
            <a:br>
              <a:rPr lang="en-US" sz="1224"/>
            </a:br>
            <a:r>
              <a:rPr lang="en-US" sz="1224"/>
              <a:t>at scale</a:t>
            </a:r>
          </a:p>
        </p:txBody>
      </p:sp>
      <p:sp>
        <p:nvSpPr>
          <p:cNvPr id="24" name="Oval 23">
            <a:extLst>
              <a:ext uri="{FF2B5EF4-FFF2-40B4-BE49-F238E27FC236}">
                <a16:creationId xmlns:a16="http://schemas.microsoft.com/office/drawing/2014/main" id="{AAC9A701-0D51-4B33-8A67-F97BD98A99C9}"/>
              </a:ext>
              <a:ext uri="{C183D7F6-B498-43B3-948B-1728B52AA6E4}">
                <adec:decorative xmlns:adec="http://schemas.microsoft.com/office/drawing/2017/decorative" val="1"/>
              </a:ext>
            </a:extLst>
          </p:cNvPr>
          <p:cNvSpPr/>
          <p:nvPr/>
        </p:nvSpPr>
        <p:spPr>
          <a:xfrm>
            <a:off x="8664037" y="833579"/>
            <a:ext cx="137141" cy="137141"/>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Calibri" panose="020F0502020204030204"/>
            </a:endParaRPr>
          </a:p>
        </p:txBody>
      </p:sp>
      <p:sp>
        <p:nvSpPr>
          <p:cNvPr id="25" name="Oval 24">
            <a:extLst>
              <a:ext uri="{FF2B5EF4-FFF2-40B4-BE49-F238E27FC236}">
                <a16:creationId xmlns:a16="http://schemas.microsoft.com/office/drawing/2014/main" id="{EC8CE5EB-054D-4DA5-933F-2C71C944000D}"/>
              </a:ext>
              <a:ext uri="{C183D7F6-B498-43B3-948B-1728B52AA6E4}">
                <adec:decorative xmlns:adec="http://schemas.microsoft.com/office/drawing/2017/decorative" val="1"/>
              </a:ext>
            </a:extLst>
          </p:cNvPr>
          <p:cNvSpPr/>
          <p:nvPr/>
        </p:nvSpPr>
        <p:spPr>
          <a:xfrm rot="10800000">
            <a:off x="3635296" y="833580"/>
            <a:ext cx="137141" cy="137141"/>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Calibri" panose="020F0502020204030204"/>
            </a:endParaRPr>
          </a:p>
        </p:txBody>
      </p:sp>
      <p:sp>
        <p:nvSpPr>
          <p:cNvPr id="26" name="Oval 25">
            <a:extLst>
              <a:ext uri="{FF2B5EF4-FFF2-40B4-BE49-F238E27FC236}">
                <a16:creationId xmlns:a16="http://schemas.microsoft.com/office/drawing/2014/main" id="{68324FDA-C74B-4183-B19A-BE6EC2BFA1C3}"/>
              </a:ext>
              <a:ext uri="{C183D7F6-B498-43B3-948B-1728B52AA6E4}">
                <adec:decorative xmlns:adec="http://schemas.microsoft.com/office/drawing/2017/decorative" val="1"/>
              </a:ext>
            </a:extLst>
          </p:cNvPr>
          <p:cNvSpPr/>
          <p:nvPr/>
        </p:nvSpPr>
        <p:spPr>
          <a:xfrm rot="10800000">
            <a:off x="6149667" y="833579"/>
            <a:ext cx="137141" cy="137141"/>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Calibri" panose="020F0502020204030204"/>
            </a:endParaRPr>
          </a:p>
        </p:txBody>
      </p:sp>
      <p:sp>
        <p:nvSpPr>
          <p:cNvPr id="27" name="TextBox 26">
            <a:extLst>
              <a:ext uri="{FF2B5EF4-FFF2-40B4-BE49-F238E27FC236}">
                <a16:creationId xmlns:a16="http://schemas.microsoft.com/office/drawing/2014/main" id="{D9BB7514-F1BB-485F-9168-BFD9ABA49B3F}"/>
              </a:ext>
              <a:ext uri="{C183D7F6-B498-43B3-948B-1728B52AA6E4}">
                <adec:decorative xmlns:adec="http://schemas.microsoft.com/office/drawing/2017/decorative" val="1"/>
              </a:ext>
            </a:extLst>
          </p:cNvPr>
          <p:cNvSpPr txBox="1"/>
          <p:nvPr/>
        </p:nvSpPr>
        <p:spPr>
          <a:xfrm>
            <a:off x="5183074" y="456722"/>
            <a:ext cx="2070327" cy="345817"/>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defTabSz="914138">
              <a:spcAft>
                <a:spcPts val="587"/>
              </a:spcAft>
              <a:defRPr/>
            </a:pPr>
            <a:r>
              <a:rPr lang="en-US" sz="1224">
                <a:latin typeface="Segoe UI" panose="020B0502040204020203" pitchFamily="34" charset="0"/>
                <a:cs typeface="Segoe UI" panose="020B0502040204020203" pitchFamily="34" charset="0"/>
              </a:rPr>
              <a:t>Accelerate developer productivity</a:t>
            </a:r>
          </a:p>
        </p:txBody>
      </p:sp>
      <p:sp>
        <p:nvSpPr>
          <p:cNvPr id="28" name="TextBox 27">
            <a:extLst>
              <a:ext uri="{FF2B5EF4-FFF2-40B4-BE49-F238E27FC236}">
                <a16:creationId xmlns:a16="http://schemas.microsoft.com/office/drawing/2014/main" id="{F3EAEC18-853C-4BB3-A479-E724249D4BC2}"/>
              </a:ext>
              <a:ext uri="{C183D7F6-B498-43B3-948B-1728B52AA6E4}">
                <adec:decorative xmlns:adec="http://schemas.microsoft.com/office/drawing/2017/decorative" val="1"/>
              </a:ext>
            </a:extLst>
          </p:cNvPr>
          <p:cNvSpPr txBox="1"/>
          <p:nvPr/>
        </p:nvSpPr>
        <p:spPr>
          <a:xfrm>
            <a:off x="7996703" y="456722"/>
            <a:ext cx="1471811" cy="34581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914138">
              <a:lnSpc>
                <a:spcPct val="90000"/>
              </a:lnSpc>
              <a:spcAft>
                <a:spcPts val="587"/>
              </a:spcAft>
              <a:defRPr/>
            </a:pPr>
            <a:r>
              <a:rPr lang="en-US" sz="1224">
                <a:ln w="0"/>
                <a:solidFill>
                  <a:srgbClr val="737373"/>
                </a:solidFill>
              </a:rPr>
              <a:t>Build modern apps on open-source</a:t>
            </a:r>
          </a:p>
        </p:txBody>
      </p:sp>
    </p:spTree>
    <p:extLst>
      <p:ext uri="{BB962C8B-B14F-4D97-AF65-F5344CB8AC3E}">
        <p14:creationId xmlns:p14="http://schemas.microsoft.com/office/powerpoint/2010/main" val="51704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9B9B79C8-384D-4C41-B967-39C3708D9528}"/>
              </a:ext>
            </a:extLst>
          </p:cNvPr>
          <p:cNvSpPr txBox="1">
            <a:spLocks noGrp="1"/>
          </p:cNvSpPr>
          <p:nvPr>
            <p:ph type="title" idx="4294967295"/>
          </p:nvPr>
        </p:nvSpPr>
        <p:spPr>
          <a:xfrm>
            <a:off x="609664" y="2070833"/>
            <a:ext cx="4300338" cy="8370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32563">
              <a:lnSpc>
                <a:spcPts val="3199"/>
              </a:lnSpc>
              <a:defRPr/>
            </a:pPr>
            <a:r>
              <a:rPr lang="en-US">
                <a:latin typeface="Segoe UI Semibold"/>
              </a:rPr>
              <a:t>Build modern apps on open-source</a:t>
            </a:r>
          </a:p>
        </p:txBody>
      </p:sp>
      <p:sp>
        <p:nvSpPr>
          <p:cNvPr id="4" name="Content Placeholder 3">
            <a:extLst>
              <a:ext uri="{FF2B5EF4-FFF2-40B4-BE49-F238E27FC236}">
                <a16:creationId xmlns:a16="http://schemas.microsoft.com/office/drawing/2014/main" id="{CB6B904D-B194-4C53-84AA-997B674CD84E}"/>
              </a:ext>
            </a:extLst>
          </p:cNvPr>
          <p:cNvSpPr>
            <a:spLocks noGrp="1"/>
          </p:cNvSpPr>
          <p:nvPr>
            <p:ph sz="quarter" idx="4294967295"/>
          </p:nvPr>
        </p:nvSpPr>
        <p:spPr>
          <a:xfrm>
            <a:off x="609665" y="3110298"/>
            <a:ext cx="5469330" cy="2209424"/>
          </a:xfrm>
        </p:spPr>
        <p:txBody>
          <a:bodyPr/>
          <a:lstStyle/>
          <a:p>
            <a:pPr marL="0" indent="0">
              <a:spcAft>
                <a:spcPts val="1199"/>
              </a:spcAft>
              <a:buClr>
                <a:srgbClr val="0F78D4"/>
              </a:buClr>
              <a:buSzTx/>
              <a:buNone/>
              <a:defRPr/>
            </a:pPr>
            <a:r>
              <a:rPr lang="en-US" sz="1632">
                <a:latin typeface="Segoe UI"/>
              </a:rPr>
              <a:t>Create modern apps with open standards on a</a:t>
            </a:r>
            <a:br>
              <a:rPr lang="en-US" sz="1632">
                <a:latin typeface="Segoe UI"/>
              </a:rPr>
            </a:br>
            <a:r>
              <a:rPr lang="en-US" sz="1632">
                <a:latin typeface="Segoe UI"/>
              </a:rPr>
              <a:t>Kubernetes foundation and portability in mind.</a:t>
            </a:r>
          </a:p>
          <a:p>
            <a:pPr marL="0" indent="0">
              <a:spcAft>
                <a:spcPts val="1199"/>
              </a:spcAft>
              <a:buClr>
                <a:srgbClr val="0F78D4"/>
              </a:buClr>
              <a:buSzTx/>
              <a:buNone/>
              <a:defRPr/>
            </a:pPr>
            <a:r>
              <a:rPr lang="en-US" sz="1632">
                <a:latin typeface="Segoe UI"/>
              </a:rPr>
              <a:t>Contribute directly to OSS projects to influence product capabilities.</a:t>
            </a:r>
          </a:p>
          <a:p>
            <a:pPr marL="0" indent="0">
              <a:spcAft>
                <a:spcPts val="1199"/>
              </a:spcAft>
              <a:buClr>
                <a:srgbClr val="0F78D4"/>
              </a:buClr>
              <a:buSzTx/>
              <a:buNone/>
              <a:defRPr/>
            </a:pPr>
            <a:r>
              <a:rPr lang="en-US" sz="1632">
                <a:latin typeface="Segoe UI"/>
              </a:rPr>
              <a:t>Rely on streamlined application lifecycle tasks such as application upgrades and versioning, traffic shifting, service discovery, and monitoring.</a:t>
            </a:r>
          </a:p>
        </p:txBody>
      </p:sp>
      <p:cxnSp>
        <p:nvCxnSpPr>
          <p:cNvPr id="9" name="Straight Connector 8">
            <a:extLst>
              <a:ext uri="{FF2B5EF4-FFF2-40B4-BE49-F238E27FC236}">
                <a16:creationId xmlns:a16="http://schemas.microsoft.com/office/drawing/2014/main" id="{11F201A9-0843-459A-B1C8-979A04BF9381}"/>
              </a:ext>
              <a:ext uri="{C183D7F6-B498-43B3-948B-1728B52AA6E4}">
                <adec:decorative xmlns:adec="http://schemas.microsoft.com/office/drawing/2017/decorative" val="1"/>
              </a:ext>
            </a:extLst>
          </p:cNvPr>
          <p:cNvCxnSpPr>
            <a:cxnSpLocks/>
          </p:cNvCxnSpPr>
          <p:nvPr/>
        </p:nvCxnSpPr>
        <p:spPr>
          <a:xfrm>
            <a:off x="882" y="902149"/>
            <a:ext cx="12434711" cy="0"/>
          </a:xfrm>
          <a:prstGeom prst="line">
            <a:avLst/>
          </a:prstGeom>
          <a:ln w="19050">
            <a:gradFill flip="none" rotWithShape="1">
              <a:gsLst>
                <a:gs pos="52000">
                  <a:schemeClr val="accent6">
                    <a:lumMod val="50000"/>
                  </a:schemeClr>
                </a:gs>
                <a:gs pos="73000">
                  <a:schemeClr val="accent1"/>
                </a:gs>
                <a:gs pos="91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30104C6-E8DA-4273-BA59-B41B3531B46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72681" y="1424932"/>
            <a:ext cx="6167451" cy="5146882"/>
          </a:xfrm>
          <a:prstGeom prst="rect">
            <a:avLst/>
          </a:prstGeom>
        </p:spPr>
      </p:pic>
      <p:pic>
        <p:nvPicPr>
          <p:cNvPr id="15" name="Picture 14" descr="Azure Screenshot">
            <a:extLst>
              <a:ext uri="{FF2B5EF4-FFF2-40B4-BE49-F238E27FC236}">
                <a16:creationId xmlns:a16="http://schemas.microsoft.com/office/drawing/2014/main" id="{9B3323D8-6F70-4B38-9F45-6F4FB4958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417" y="1833361"/>
            <a:ext cx="5718340" cy="3214998"/>
          </a:xfrm>
          <a:prstGeom prst="rect">
            <a:avLst/>
          </a:prstGeom>
        </p:spPr>
      </p:pic>
      <p:sp>
        <p:nvSpPr>
          <p:cNvPr id="14" name="TextBox 13">
            <a:extLst>
              <a:ext uri="{FF2B5EF4-FFF2-40B4-BE49-F238E27FC236}">
                <a16:creationId xmlns:a16="http://schemas.microsoft.com/office/drawing/2014/main" id="{2B7906E7-40AD-4457-9F07-E4D0A2E6C7D5}"/>
              </a:ext>
              <a:ext uri="{C183D7F6-B498-43B3-948B-1728B52AA6E4}">
                <adec:decorative xmlns:adec="http://schemas.microsoft.com/office/drawing/2017/decorative" val="1"/>
              </a:ext>
            </a:extLst>
          </p:cNvPr>
          <p:cNvSpPr txBox="1"/>
          <p:nvPr/>
        </p:nvSpPr>
        <p:spPr>
          <a:xfrm>
            <a:off x="2797611" y="456722"/>
            <a:ext cx="1812513" cy="345817"/>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defTabSz="914138">
              <a:spcAft>
                <a:spcPts val="587"/>
              </a:spcAft>
              <a:defRPr/>
            </a:pPr>
            <a:r>
              <a:rPr lang="en-US" sz="1224"/>
              <a:t>Run containers,</a:t>
            </a:r>
            <a:br>
              <a:rPr lang="en-US" sz="1224"/>
            </a:br>
            <a:r>
              <a:rPr lang="en-US" sz="1224"/>
              <a:t>at scale</a:t>
            </a:r>
          </a:p>
        </p:txBody>
      </p:sp>
      <p:sp>
        <p:nvSpPr>
          <p:cNvPr id="16" name="Oval 15">
            <a:extLst>
              <a:ext uri="{FF2B5EF4-FFF2-40B4-BE49-F238E27FC236}">
                <a16:creationId xmlns:a16="http://schemas.microsoft.com/office/drawing/2014/main" id="{DF2BB55F-2989-4857-BEFA-ED9B9454E039}"/>
              </a:ext>
              <a:ext uri="{C183D7F6-B498-43B3-948B-1728B52AA6E4}">
                <adec:decorative xmlns:adec="http://schemas.microsoft.com/office/drawing/2017/decorative" val="1"/>
              </a:ext>
            </a:extLst>
          </p:cNvPr>
          <p:cNvSpPr/>
          <p:nvPr/>
        </p:nvSpPr>
        <p:spPr>
          <a:xfrm>
            <a:off x="8664037" y="833579"/>
            <a:ext cx="137141" cy="137141"/>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Calibri" panose="020F0502020204030204"/>
            </a:endParaRPr>
          </a:p>
        </p:txBody>
      </p:sp>
      <p:sp>
        <p:nvSpPr>
          <p:cNvPr id="17" name="Oval 16">
            <a:extLst>
              <a:ext uri="{FF2B5EF4-FFF2-40B4-BE49-F238E27FC236}">
                <a16:creationId xmlns:a16="http://schemas.microsoft.com/office/drawing/2014/main" id="{B90D150C-F70F-4AE9-8C2B-D915EEC8EAAA}"/>
              </a:ext>
              <a:ext uri="{C183D7F6-B498-43B3-948B-1728B52AA6E4}">
                <adec:decorative xmlns:adec="http://schemas.microsoft.com/office/drawing/2017/decorative" val="1"/>
              </a:ext>
            </a:extLst>
          </p:cNvPr>
          <p:cNvSpPr/>
          <p:nvPr/>
        </p:nvSpPr>
        <p:spPr>
          <a:xfrm rot="10800000">
            <a:off x="3635296" y="833580"/>
            <a:ext cx="137141" cy="137141"/>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Calibri" panose="020F0502020204030204"/>
            </a:endParaRPr>
          </a:p>
        </p:txBody>
      </p:sp>
      <p:sp>
        <p:nvSpPr>
          <p:cNvPr id="18" name="Oval 17">
            <a:extLst>
              <a:ext uri="{FF2B5EF4-FFF2-40B4-BE49-F238E27FC236}">
                <a16:creationId xmlns:a16="http://schemas.microsoft.com/office/drawing/2014/main" id="{C14828D8-9826-4C7F-8C9F-6D1B08C318AE}"/>
              </a:ext>
              <a:ext uri="{C183D7F6-B498-43B3-948B-1728B52AA6E4}">
                <adec:decorative xmlns:adec="http://schemas.microsoft.com/office/drawing/2017/decorative" val="1"/>
              </a:ext>
            </a:extLst>
          </p:cNvPr>
          <p:cNvSpPr/>
          <p:nvPr/>
        </p:nvSpPr>
        <p:spPr>
          <a:xfrm rot="10800000">
            <a:off x="6149667" y="833579"/>
            <a:ext cx="137141" cy="137141"/>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Calibri" panose="020F0502020204030204"/>
            </a:endParaRPr>
          </a:p>
        </p:txBody>
      </p:sp>
      <p:sp>
        <p:nvSpPr>
          <p:cNvPr id="20" name="TextBox 19">
            <a:extLst>
              <a:ext uri="{FF2B5EF4-FFF2-40B4-BE49-F238E27FC236}">
                <a16:creationId xmlns:a16="http://schemas.microsoft.com/office/drawing/2014/main" id="{A2EEA3E1-F443-41EC-A435-2C4B98EA4FBE}"/>
              </a:ext>
              <a:ext uri="{C183D7F6-B498-43B3-948B-1728B52AA6E4}">
                <adec:decorative xmlns:adec="http://schemas.microsoft.com/office/drawing/2017/decorative" val="1"/>
              </a:ext>
            </a:extLst>
          </p:cNvPr>
          <p:cNvSpPr txBox="1"/>
          <p:nvPr/>
        </p:nvSpPr>
        <p:spPr>
          <a:xfrm>
            <a:off x="5183074" y="456722"/>
            <a:ext cx="2070327" cy="597202"/>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737373"/>
                </a:solidFill>
                <a:effectLst/>
                <a:uLnTx/>
                <a:uFillTx/>
                <a:latin typeface="Segoe UI" panose="020B0502040204020203" pitchFamily="34" charset="0"/>
                <a:cs typeface="Segoe UI" panose="020B0502040204020203" pitchFamily="34" charset="0"/>
              </a:defRPr>
            </a:lvl1pPr>
          </a:lstStyle>
          <a:p>
            <a:pPr defTabSz="914138">
              <a:spcAft>
                <a:spcPts val="587"/>
              </a:spcAft>
              <a:defRPr/>
            </a:pPr>
            <a:r>
              <a:rPr lang="en-US" sz="1224"/>
              <a:t>Accelerate developer productivity</a:t>
            </a:r>
          </a:p>
          <a:p>
            <a:pPr defTabSz="914138">
              <a:spcAft>
                <a:spcPts val="587"/>
              </a:spcAft>
              <a:defRPr/>
            </a:pPr>
            <a:endParaRPr lang="en-US" sz="1224"/>
          </a:p>
        </p:txBody>
      </p:sp>
      <p:sp>
        <p:nvSpPr>
          <p:cNvPr id="22" name="TextBox 21">
            <a:extLst>
              <a:ext uri="{FF2B5EF4-FFF2-40B4-BE49-F238E27FC236}">
                <a16:creationId xmlns:a16="http://schemas.microsoft.com/office/drawing/2014/main" id="{8BBE2A80-DC3B-4510-BDD6-B868ED042E6F}"/>
              </a:ext>
              <a:ext uri="{C183D7F6-B498-43B3-948B-1728B52AA6E4}">
                <adec:decorative xmlns:adec="http://schemas.microsoft.com/office/drawing/2017/decorative" val="1"/>
              </a:ext>
            </a:extLst>
          </p:cNvPr>
          <p:cNvSpPr txBox="1"/>
          <p:nvPr/>
        </p:nvSpPr>
        <p:spPr>
          <a:xfrm>
            <a:off x="7996703" y="456722"/>
            <a:ext cx="1471811" cy="345817"/>
          </a:xfrm>
          <a:prstGeom prst="rect">
            <a:avLst/>
          </a:prstGeom>
          <a:noFill/>
        </p:spPr>
        <p:txBody>
          <a:bodyPr wrap="square" lIns="0" tIns="0" rIns="0" bIns="0" rtlCol="0" anchor="t">
            <a:spAutoFit/>
          </a:bodyPr>
          <a:lstStyle>
            <a:defPPr>
              <a:defRPr lang="en-US"/>
            </a:defPPr>
            <a:lvl1pPr marR="0" lvl="0" indent="0" algn="ctr" defTabSz="896302" fontAlgn="auto">
              <a:lnSpc>
                <a:spcPct val="90000"/>
              </a:lnSpc>
              <a:spcBef>
                <a:spcPts val="0"/>
              </a:spcBef>
              <a:spcAft>
                <a:spcPts val="576"/>
              </a:spcAft>
              <a:buClrTx/>
              <a:buSzTx/>
              <a:buFontTx/>
              <a:buNone/>
              <a:tabLst/>
              <a:defRPr kumimoji="0" sz="1200" b="0" i="0" u="none" strike="noStrike" cap="none" spc="0" normalizeH="0" baseline="0">
                <a:ln w="0"/>
                <a:solidFill>
                  <a:srgbClr val="FFFFFF"/>
                </a:solidFill>
                <a:effectLst/>
                <a:uLnTx/>
                <a:uFillTx/>
                <a:latin typeface="Segoe UI Semibold" panose="020B0702040204020203" pitchFamily="34" charset="0"/>
                <a:cs typeface="Segoe UI Semibold" panose="020B0702040204020203" pitchFamily="34" charset="0"/>
              </a:defRPr>
            </a:lvl1pPr>
          </a:lstStyle>
          <a:p>
            <a:pPr defTabSz="914138">
              <a:spcAft>
                <a:spcPts val="587"/>
              </a:spcAft>
              <a:defRPr/>
            </a:pPr>
            <a:r>
              <a:rPr lang="en-US" sz="1224"/>
              <a:t>Build modern apps on open-source</a:t>
            </a:r>
          </a:p>
        </p:txBody>
      </p:sp>
    </p:spTree>
    <p:extLst>
      <p:ext uri="{BB962C8B-B14F-4D97-AF65-F5344CB8AC3E}">
        <p14:creationId xmlns:p14="http://schemas.microsoft.com/office/powerpoint/2010/main" val="25997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4ABD-6CB0-45C8-A267-F2FB67796599}"/>
              </a:ext>
            </a:extLst>
          </p:cNvPr>
          <p:cNvSpPr>
            <a:spLocks noGrp="1"/>
          </p:cNvSpPr>
          <p:nvPr>
            <p:ph type="title"/>
          </p:nvPr>
        </p:nvSpPr>
        <p:spPr>
          <a:xfrm>
            <a:off x="600855" y="466301"/>
            <a:ext cx="11237870" cy="565027"/>
          </a:xfrm>
        </p:spPr>
        <p:txBody>
          <a:bodyPr/>
          <a:lstStyle/>
          <a:p>
            <a:r>
              <a:rPr lang="en-US"/>
              <a:t>What can you build with Azure Container Apps?</a:t>
            </a:r>
          </a:p>
        </p:txBody>
      </p:sp>
      <p:sp>
        <p:nvSpPr>
          <p:cNvPr id="14" name="TextBox 13">
            <a:extLst>
              <a:ext uri="{FF2B5EF4-FFF2-40B4-BE49-F238E27FC236}">
                <a16:creationId xmlns:a16="http://schemas.microsoft.com/office/drawing/2014/main" id="{599B4235-BE20-4347-9D90-956DDB340224}"/>
              </a:ext>
              <a:ext uri="{C183D7F6-B498-43B3-948B-1728B52AA6E4}">
                <adec:decorative xmlns:adec="http://schemas.microsoft.com/office/drawing/2017/decorative" val="0"/>
              </a:ext>
            </a:extLst>
          </p:cNvPr>
          <p:cNvSpPr txBox="1"/>
          <p:nvPr/>
        </p:nvSpPr>
        <p:spPr>
          <a:xfrm>
            <a:off x="7674547" y="1465817"/>
            <a:ext cx="1758451" cy="518595"/>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914138">
              <a:lnSpc>
                <a:spcPct val="90000"/>
              </a:lnSpc>
              <a:spcAft>
                <a:spcPts val="587"/>
              </a:spcAft>
              <a:defRPr/>
            </a:pPr>
            <a:r>
              <a:rPr lang="en-US" sz="1836">
                <a:ln w="0"/>
                <a:solidFill>
                  <a:srgbClr val="FFFFFF"/>
                </a:solidFill>
                <a:latin typeface="Segoe UI Semibold" panose="020B0702040204020203" pitchFamily="34" charset="0"/>
                <a:cs typeface="Segoe UI Semibold" panose="020B0702040204020203" pitchFamily="34" charset="0"/>
              </a:rPr>
              <a:t>Public API</a:t>
            </a:r>
            <a:br>
              <a:rPr lang="en-US" sz="1836">
                <a:ln w="0"/>
                <a:solidFill>
                  <a:srgbClr val="FFFFFF"/>
                </a:solidFill>
                <a:latin typeface="Segoe UI Semibold" panose="020B0702040204020203" pitchFamily="34" charset="0"/>
                <a:cs typeface="Segoe UI Semibold" panose="020B0702040204020203" pitchFamily="34" charset="0"/>
              </a:rPr>
            </a:br>
            <a:r>
              <a:rPr lang="en-US" sz="1836">
                <a:ln w="0"/>
                <a:solidFill>
                  <a:srgbClr val="FFFFFF"/>
                </a:solidFill>
                <a:latin typeface="Segoe UI Semibold" panose="020B0702040204020203" pitchFamily="34" charset="0"/>
                <a:cs typeface="Segoe UI Semibold" panose="020B0702040204020203" pitchFamily="34" charset="0"/>
              </a:rPr>
              <a:t>endpoints</a:t>
            </a:r>
          </a:p>
        </p:txBody>
      </p:sp>
      <p:sp>
        <p:nvSpPr>
          <p:cNvPr id="15" name="TextBox 14">
            <a:extLst>
              <a:ext uri="{FF2B5EF4-FFF2-40B4-BE49-F238E27FC236}">
                <a16:creationId xmlns:a16="http://schemas.microsoft.com/office/drawing/2014/main" id="{C3842656-E16F-4113-AC3F-9198B737E6B8}"/>
              </a:ext>
              <a:ext uri="{C183D7F6-B498-43B3-948B-1728B52AA6E4}">
                <adec:decorative xmlns:adec="http://schemas.microsoft.com/office/drawing/2017/decorative" val="0"/>
              </a:ext>
            </a:extLst>
          </p:cNvPr>
          <p:cNvSpPr txBox="1"/>
          <p:nvPr/>
        </p:nvSpPr>
        <p:spPr>
          <a:xfrm>
            <a:off x="9663756" y="1473010"/>
            <a:ext cx="2584088" cy="518595"/>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914138">
              <a:lnSpc>
                <a:spcPct val="90000"/>
              </a:lnSpc>
              <a:spcAft>
                <a:spcPts val="587"/>
              </a:spcAft>
              <a:defRPr/>
            </a:pPr>
            <a:r>
              <a:rPr lang="en-US" sz="1836">
                <a:ln w="0"/>
                <a:solidFill>
                  <a:srgbClr val="FFFFFF"/>
                </a:solidFill>
                <a:latin typeface="Segoe UI Semibold" panose="020B0702040204020203" pitchFamily="34" charset="0"/>
                <a:cs typeface="Segoe UI Semibold" panose="020B0702040204020203" pitchFamily="34" charset="0"/>
              </a:rPr>
              <a:t>Background</a:t>
            </a:r>
            <a:br>
              <a:rPr lang="en-US" sz="1836">
                <a:ln w="0"/>
                <a:solidFill>
                  <a:srgbClr val="FFFFFF"/>
                </a:solidFill>
                <a:latin typeface="Segoe UI Semibold" panose="020B0702040204020203" pitchFamily="34" charset="0"/>
                <a:cs typeface="Segoe UI Semibold" panose="020B0702040204020203" pitchFamily="34" charset="0"/>
              </a:rPr>
            </a:br>
            <a:r>
              <a:rPr lang="en-US" sz="1836">
                <a:ln w="0"/>
                <a:solidFill>
                  <a:srgbClr val="FFFFFF"/>
                </a:solidFill>
                <a:latin typeface="Segoe UI Semibold" panose="020B0702040204020203" pitchFamily="34" charset="0"/>
                <a:cs typeface="Segoe UI Semibold" panose="020B0702040204020203" pitchFamily="34" charset="0"/>
              </a:rPr>
              <a:t>processing</a:t>
            </a:r>
          </a:p>
        </p:txBody>
      </p:sp>
      <p:sp>
        <p:nvSpPr>
          <p:cNvPr id="16" name="TextBox 15">
            <a:extLst>
              <a:ext uri="{FF2B5EF4-FFF2-40B4-BE49-F238E27FC236}">
                <a16:creationId xmlns:a16="http://schemas.microsoft.com/office/drawing/2014/main" id="{91EDCB0A-6FE9-4D94-9174-A46F1C2D7A1A}"/>
              </a:ext>
              <a:ext uri="{C183D7F6-B498-43B3-948B-1728B52AA6E4}">
                <adec:decorative xmlns:adec="http://schemas.microsoft.com/office/drawing/2017/decorative" val="0"/>
              </a:ext>
            </a:extLst>
          </p:cNvPr>
          <p:cNvSpPr txBox="1"/>
          <p:nvPr/>
        </p:nvSpPr>
        <p:spPr>
          <a:xfrm>
            <a:off x="2934196" y="1473010"/>
            <a:ext cx="1859568" cy="518595"/>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914138">
              <a:lnSpc>
                <a:spcPct val="90000"/>
              </a:lnSpc>
              <a:spcAft>
                <a:spcPts val="587"/>
              </a:spcAft>
              <a:defRPr/>
            </a:pPr>
            <a:r>
              <a:rPr lang="en-US" sz="1836">
                <a:ln w="0"/>
                <a:solidFill>
                  <a:srgbClr val="FFFFFF"/>
                </a:solidFill>
                <a:latin typeface="Segoe UI Semibold" panose="020B0702040204020203" pitchFamily="34" charset="0"/>
                <a:cs typeface="Segoe UI Semibold" panose="020B0702040204020203" pitchFamily="34" charset="0"/>
              </a:rPr>
              <a:t>Event-driven</a:t>
            </a:r>
            <a:br>
              <a:rPr lang="en-US" sz="1836">
                <a:ln w="0"/>
                <a:solidFill>
                  <a:srgbClr val="FFFFFF"/>
                </a:solidFill>
                <a:latin typeface="Segoe UI Semibold" panose="020B0702040204020203" pitchFamily="34" charset="0"/>
                <a:cs typeface="Segoe UI Semibold" panose="020B0702040204020203" pitchFamily="34" charset="0"/>
              </a:rPr>
            </a:br>
            <a:r>
              <a:rPr lang="en-US" sz="1836">
                <a:ln w="0"/>
                <a:solidFill>
                  <a:srgbClr val="FFFFFF"/>
                </a:solidFill>
                <a:latin typeface="Segoe UI Semibold" panose="020B0702040204020203" pitchFamily="34" charset="0"/>
                <a:cs typeface="Segoe UI Semibold" panose="020B0702040204020203" pitchFamily="34" charset="0"/>
              </a:rPr>
              <a:t>processing</a:t>
            </a:r>
          </a:p>
        </p:txBody>
      </p:sp>
      <p:sp>
        <p:nvSpPr>
          <p:cNvPr id="17" name="TextBox 16">
            <a:extLst>
              <a:ext uri="{FF2B5EF4-FFF2-40B4-BE49-F238E27FC236}">
                <a16:creationId xmlns:a16="http://schemas.microsoft.com/office/drawing/2014/main" id="{25B87D61-C289-498F-94E7-2D4B48E22C11}"/>
              </a:ext>
              <a:ext uri="{C183D7F6-B498-43B3-948B-1728B52AA6E4}">
                <adec:decorative xmlns:adec="http://schemas.microsoft.com/office/drawing/2017/decorative" val="0"/>
              </a:ext>
            </a:extLst>
          </p:cNvPr>
          <p:cNvSpPr txBox="1"/>
          <p:nvPr/>
        </p:nvSpPr>
        <p:spPr>
          <a:xfrm>
            <a:off x="219911" y="1721796"/>
            <a:ext cx="2584088" cy="2592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914138">
              <a:lnSpc>
                <a:spcPct val="90000"/>
              </a:lnSpc>
              <a:spcAft>
                <a:spcPts val="587"/>
              </a:spcAft>
              <a:defRPr/>
            </a:pPr>
            <a:r>
              <a:rPr lang="en-US" sz="1836">
                <a:ln w="0"/>
                <a:solidFill>
                  <a:srgbClr val="FFFFFF"/>
                </a:solidFill>
                <a:latin typeface="Segoe UI Semibold" panose="020B0702040204020203" pitchFamily="34" charset="0"/>
                <a:cs typeface="Segoe UI Semibold" panose="020B0702040204020203" pitchFamily="34" charset="0"/>
              </a:rPr>
              <a:t>Microservices</a:t>
            </a:r>
          </a:p>
        </p:txBody>
      </p:sp>
      <p:grpSp>
        <p:nvGrpSpPr>
          <p:cNvPr id="37" name="Group 36">
            <a:extLst>
              <a:ext uri="{FF2B5EF4-FFF2-40B4-BE49-F238E27FC236}">
                <a16:creationId xmlns:a16="http://schemas.microsoft.com/office/drawing/2014/main" id="{FD164DAF-7B3A-1E4A-A155-9AF0A0998D96}"/>
              </a:ext>
            </a:extLst>
          </p:cNvPr>
          <p:cNvGrpSpPr/>
          <p:nvPr/>
        </p:nvGrpSpPr>
        <p:grpSpPr>
          <a:xfrm>
            <a:off x="7634613" y="2545861"/>
            <a:ext cx="1836364" cy="1189481"/>
            <a:chOff x="7551977" y="2405658"/>
            <a:chExt cx="1800520" cy="1166264"/>
          </a:xfrm>
        </p:grpSpPr>
        <p:sp>
          <p:nvSpPr>
            <p:cNvPr id="63" name="Rectangle 62">
              <a:extLst>
                <a:ext uri="{FF2B5EF4-FFF2-40B4-BE49-F238E27FC236}">
                  <a16:creationId xmlns:a16="http://schemas.microsoft.com/office/drawing/2014/main" id="{DD0D4E2D-AAD5-4E89-BF50-735948AB3470}"/>
                </a:ext>
              </a:extLst>
            </p:cNvPr>
            <p:cNvSpPr/>
            <p:nvPr/>
          </p:nvSpPr>
          <p:spPr bwMode="auto">
            <a:xfrm>
              <a:off x="8004493" y="2684073"/>
              <a:ext cx="826292" cy="2227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714">
                  <a:solidFill>
                    <a:srgbClr val="FFFFFF"/>
                  </a:solidFill>
                  <a:latin typeface="Segoe UI Semibold"/>
                  <a:ea typeface="Segoe UI" pitchFamily="34" charset="0"/>
                  <a:cs typeface="Segoe UI" pitchFamily="34" charset="0"/>
                </a:rPr>
                <a:t>HTTP TRAFFIC</a:t>
              </a:r>
            </a:p>
          </p:txBody>
        </p:sp>
        <p:grpSp>
          <p:nvGrpSpPr>
            <p:cNvPr id="18" name="Group 17">
              <a:extLst>
                <a:ext uri="{FF2B5EF4-FFF2-40B4-BE49-F238E27FC236}">
                  <a16:creationId xmlns:a16="http://schemas.microsoft.com/office/drawing/2014/main" id="{0141D3DC-F55A-4B14-BB23-51C6A86314B8}"/>
                </a:ext>
              </a:extLst>
            </p:cNvPr>
            <p:cNvGrpSpPr/>
            <p:nvPr/>
          </p:nvGrpSpPr>
          <p:grpSpPr>
            <a:xfrm>
              <a:off x="8192401" y="2405658"/>
              <a:ext cx="480002" cy="293146"/>
              <a:chOff x="1586554" y="2678222"/>
              <a:chExt cx="547784" cy="334542"/>
            </a:xfrm>
          </p:grpSpPr>
          <p:sp>
            <p:nvSpPr>
              <p:cNvPr id="31" name="Rectangle 5">
                <a:extLst>
                  <a:ext uri="{FF2B5EF4-FFF2-40B4-BE49-F238E27FC236}">
                    <a16:creationId xmlns:a16="http://schemas.microsoft.com/office/drawing/2014/main" id="{EE5C0807-30C5-4474-BD95-F093544A733A}"/>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38" name="Freeform 12">
                <a:extLst>
                  <a:ext uri="{FF2B5EF4-FFF2-40B4-BE49-F238E27FC236}">
                    <a16:creationId xmlns:a16="http://schemas.microsoft.com/office/drawing/2014/main" id="{C302D84C-F9A2-483C-B697-05AEE17394E7}"/>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39" name="Freeform 15">
                <a:extLst>
                  <a:ext uri="{FF2B5EF4-FFF2-40B4-BE49-F238E27FC236}">
                    <a16:creationId xmlns:a16="http://schemas.microsoft.com/office/drawing/2014/main" id="{E7326A29-7BA4-4EF1-ACCC-0DD994A06392}"/>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grpSp>
          <p:nvGrpSpPr>
            <p:cNvPr id="50" name="Group 49">
              <a:extLst>
                <a:ext uri="{FF2B5EF4-FFF2-40B4-BE49-F238E27FC236}">
                  <a16:creationId xmlns:a16="http://schemas.microsoft.com/office/drawing/2014/main" id="{EADDBADF-FA35-4459-A0EF-0D7C9A28C0BF}"/>
                </a:ext>
              </a:extLst>
            </p:cNvPr>
            <p:cNvGrpSpPr/>
            <p:nvPr/>
          </p:nvGrpSpPr>
          <p:grpSpPr>
            <a:xfrm>
              <a:off x="8484469" y="3307469"/>
              <a:ext cx="868028" cy="264453"/>
              <a:chOff x="2132008" y="3696341"/>
              <a:chExt cx="990605" cy="301798"/>
            </a:xfrm>
          </p:grpSpPr>
          <p:sp>
            <p:nvSpPr>
              <p:cNvPr id="54" name="Rectangle: Rounded Corners 53">
                <a:extLst>
                  <a:ext uri="{FF2B5EF4-FFF2-40B4-BE49-F238E27FC236}">
                    <a16:creationId xmlns:a16="http://schemas.microsoft.com/office/drawing/2014/main" id="{85A8FC6E-964D-43E7-AD77-177FDA06B517}"/>
                  </a:ext>
                </a:extLst>
              </p:cNvPr>
              <p:cNvSpPr/>
              <p:nvPr/>
            </p:nvSpPr>
            <p:spPr bwMode="auto">
              <a:xfrm>
                <a:off x="2132008" y="3743971"/>
                <a:ext cx="942975" cy="25416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E7F7A027-FBBB-4D81-8EE1-1E53B8C19805}"/>
                  </a:ext>
                </a:extLst>
              </p:cNvPr>
              <p:cNvSpPr/>
              <p:nvPr/>
            </p:nvSpPr>
            <p:spPr bwMode="auto">
              <a:xfrm>
                <a:off x="2155823" y="3720156"/>
                <a:ext cx="942975" cy="25416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4D2BC371-4135-4B13-85FA-774F0AEBC612}"/>
                  </a:ext>
                </a:extLst>
              </p:cNvPr>
              <p:cNvSpPr/>
              <p:nvPr/>
            </p:nvSpPr>
            <p:spPr bwMode="auto">
              <a:xfrm>
                <a:off x="2179638" y="3696341"/>
                <a:ext cx="942975" cy="25416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020">
                    <a:solidFill>
                      <a:srgbClr val="000000"/>
                    </a:solidFill>
                    <a:latin typeface="Segoe UI Semibold"/>
                    <a:ea typeface="Segoe UI" pitchFamily="34" charset="0"/>
                    <a:cs typeface="Segoe UI" pitchFamily="34" charset="0"/>
                  </a:rPr>
                  <a:t>REVISION 2</a:t>
                </a:r>
              </a:p>
            </p:txBody>
          </p:sp>
        </p:grpSp>
        <p:grpSp>
          <p:nvGrpSpPr>
            <p:cNvPr id="56" name="Group 55">
              <a:extLst>
                <a:ext uri="{FF2B5EF4-FFF2-40B4-BE49-F238E27FC236}">
                  <a16:creationId xmlns:a16="http://schemas.microsoft.com/office/drawing/2014/main" id="{703C0801-F895-49FB-B3E8-41B7CFE928FB}"/>
                </a:ext>
              </a:extLst>
            </p:cNvPr>
            <p:cNvGrpSpPr/>
            <p:nvPr/>
          </p:nvGrpSpPr>
          <p:grpSpPr>
            <a:xfrm>
              <a:off x="7551977" y="3307316"/>
              <a:ext cx="868028" cy="264453"/>
              <a:chOff x="2132008" y="3696341"/>
              <a:chExt cx="990605" cy="301798"/>
            </a:xfrm>
          </p:grpSpPr>
          <p:sp>
            <p:nvSpPr>
              <p:cNvPr id="57" name="Rectangle: Rounded Corners 56">
                <a:extLst>
                  <a:ext uri="{FF2B5EF4-FFF2-40B4-BE49-F238E27FC236}">
                    <a16:creationId xmlns:a16="http://schemas.microsoft.com/office/drawing/2014/main" id="{324AD97D-A763-41C2-9FBE-ABCB1558AFDF}"/>
                  </a:ext>
                </a:extLst>
              </p:cNvPr>
              <p:cNvSpPr/>
              <p:nvPr/>
            </p:nvSpPr>
            <p:spPr bwMode="auto">
              <a:xfrm>
                <a:off x="2132008" y="3743971"/>
                <a:ext cx="942975" cy="25416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725457EB-7D36-42DB-875A-ACE73EC8EFA2}"/>
                  </a:ext>
                </a:extLst>
              </p:cNvPr>
              <p:cNvSpPr/>
              <p:nvPr/>
            </p:nvSpPr>
            <p:spPr bwMode="auto">
              <a:xfrm>
                <a:off x="2155823" y="3720156"/>
                <a:ext cx="942975" cy="25416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a:solidFill>
                    <a:srgbClr val="000000"/>
                  </a:solidFill>
                  <a:latin typeface="Segoe UI Semibold"/>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93B60427-1B4B-45E9-98A4-E104ECEC0169}"/>
                  </a:ext>
                </a:extLst>
              </p:cNvPr>
              <p:cNvSpPr/>
              <p:nvPr/>
            </p:nvSpPr>
            <p:spPr bwMode="auto">
              <a:xfrm>
                <a:off x="2179638" y="3696341"/>
                <a:ext cx="942975" cy="25416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020">
                    <a:solidFill>
                      <a:srgbClr val="000000"/>
                    </a:solidFill>
                    <a:latin typeface="Segoe UI Semibold"/>
                    <a:ea typeface="Segoe UI" pitchFamily="34" charset="0"/>
                    <a:cs typeface="Segoe UI" pitchFamily="34" charset="0"/>
                  </a:rPr>
                  <a:t>REVISION 1</a:t>
                </a:r>
              </a:p>
            </p:txBody>
          </p:sp>
        </p:grpSp>
        <p:cxnSp>
          <p:nvCxnSpPr>
            <p:cNvPr id="60" name="Connector: Curved 59">
              <a:extLst>
                <a:ext uri="{FF2B5EF4-FFF2-40B4-BE49-F238E27FC236}">
                  <a16:creationId xmlns:a16="http://schemas.microsoft.com/office/drawing/2014/main" id="{E40F975C-0D47-4129-93C0-DD8B8DF5AC18}"/>
                </a:ext>
              </a:extLst>
            </p:cNvPr>
            <p:cNvCxnSpPr>
              <a:cxnSpLocks/>
              <a:stCxn id="63" idx="2"/>
              <a:endCxn id="52" idx="0"/>
            </p:cNvCxnSpPr>
            <p:nvPr/>
          </p:nvCxnSpPr>
          <p:spPr>
            <a:xfrm rot="16200000" flipH="1">
              <a:off x="8478155" y="2846274"/>
              <a:ext cx="400679" cy="521710"/>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A8AD3708-B1C1-4A71-90B4-8DEF43AC14A7}"/>
                </a:ext>
              </a:extLst>
            </p:cNvPr>
            <p:cNvCxnSpPr>
              <a:cxnSpLocks/>
              <a:stCxn id="63" idx="2"/>
              <a:endCxn id="59" idx="0"/>
            </p:cNvCxnSpPr>
            <p:nvPr/>
          </p:nvCxnSpPr>
          <p:spPr>
            <a:xfrm rot="5400000">
              <a:off x="8011985" y="2901662"/>
              <a:ext cx="400526" cy="410782"/>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50E14ACD-04D8-4A71-A532-90F86B754908}"/>
                </a:ext>
              </a:extLst>
            </p:cNvPr>
            <p:cNvSpPr/>
            <p:nvPr/>
          </p:nvSpPr>
          <p:spPr bwMode="auto">
            <a:xfrm>
              <a:off x="7974377" y="3069962"/>
              <a:ext cx="191723" cy="978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714">
                  <a:solidFill>
                    <a:srgbClr val="FFFFFF"/>
                  </a:solidFill>
                  <a:latin typeface="Segoe UI Semibold"/>
                  <a:ea typeface="Segoe UI" pitchFamily="34" charset="0"/>
                  <a:cs typeface="Segoe UI" pitchFamily="34" charset="0"/>
                </a:rPr>
                <a:t>80%</a:t>
              </a:r>
            </a:p>
          </p:txBody>
        </p:sp>
        <p:sp>
          <p:nvSpPr>
            <p:cNvPr id="72" name="Rectangle 71">
              <a:extLst>
                <a:ext uri="{FF2B5EF4-FFF2-40B4-BE49-F238E27FC236}">
                  <a16:creationId xmlns:a16="http://schemas.microsoft.com/office/drawing/2014/main" id="{92FB0D99-51BE-4524-BD5D-81ADE667511E}"/>
                </a:ext>
              </a:extLst>
            </p:cNvPr>
            <p:cNvSpPr/>
            <p:nvPr/>
          </p:nvSpPr>
          <p:spPr bwMode="auto">
            <a:xfrm>
              <a:off x="8746367" y="3070340"/>
              <a:ext cx="211281" cy="965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714">
                  <a:solidFill>
                    <a:srgbClr val="FFFFFF"/>
                  </a:solidFill>
                  <a:latin typeface="Segoe UI Semibold"/>
                  <a:ea typeface="Segoe UI" pitchFamily="34" charset="0"/>
                  <a:cs typeface="Segoe UI" pitchFamily="34" charset="0"/>
                </a:rPr>
                <a:t>20%</a:t>
              </a:r>
            </a:p>
          </p:txBody>
        </p:sp>
      </p:grpSp>
      <p:grpSp>
        <p:nvGrpSpPr>
          <p:cNvPr id="1032" name="Group 1031" descr="Background processing icon">
            <a:extLst>
              <a:ext uri="{FF2B5EF4-FFF2-40B4-BE49-F238E27FC236}">
                <a16:creationId xmlns:a16="http://schemas.microsoft.com/office/drawing/2014/main" id="{FC2BFA58-11D0-4612-A4B2-51D5B001FBB1}"/>
              </a:ext>
            </a:extLst>
          </p:cNvPr>
          <p:cNvGrpSpPr/>
          <p:nvPr/>
        </p:nvGrpSpPr>
        <p:grpSpPr>
          <a:xfrm>
            <a:off x="10518248" y="2682256"/>
            <a:ext cx="864995" cy="862340"/>
            <a:chOff x="4332831" y="2768745"/>
            <a:chExt cx="703763" cy="701604"/>
          </a:xfrm>
        </p:grpSpPr>
        <p:grpSp>
          <p:nvGrpSpPr>
            <p:cNvPr id="74" name="storage 1" descr="storage">
              <a:extLst>
                <a:ext uri="{FF2B5EF4-FFF2-40B4-BE49-F238E27FC236}">
                  <a16:creationId xmlns:a16="http://schemas.microsoft.com/office/drawing/2014/main" id="{AAE91323-040D-4F4A-BA65-5F8601A3D8F7}"/>
                </a:ext>
              </a:extLst>
            </p:cNvPr>
            <p:cNvGrpSpPr/>
            <p:nvPr/>
          </p:nvGrpSpPr>
          <p:grpSpPr>
            <a:xfrm>
              <a:off x="4529017" y="2950192"/>
              <a:ext cx="311390" cy="338725"/>
              <a:chOff x="4501240" y="2176494"/>
              <a:chExt cx="344605" cy="374856"/>
            </a:xfrm>
          </p:grpSpPr>
          <p:sp>
            <p:nvSpPr>
              <p:cNvPr id="75" name="Freeform 5">
                <a:extLst>
                  <a:ext uri="{FF2B5EF4-FFF2-40B4-BE49-F238E27FC236}">
                    <a16:creationId xmlns:a16="http://schemas.microsoft.com/office/drawing/2014/main" id="{7E88C9A6-C9B0-40BE-921D-A728687E79A7}"/>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76" name="Freeform 6">
                <a:extLst>
                  <a:ext uri="{FF2B5EF4-FFF2-40B4-BE49-F238E27FC236}">
                    <a16:creationId xmlns:a16="http://schemas.microsoft.com/office/drawing/2014/main" id="{AFDF0C44-858D-43CC-AAB7-A2534C8BCF7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77" name="Freeform 7">
                <a:extLst>
                  <a:ext uri="{FF2B5EF4-FFF2-40B4-BE49-F238E27FC236}">
                    <a16:creationId xmlns:a16="http://schemas.microsoft.com/office/drawing/2014/main" id="{CD90802B-657F-4FF6-B9B6-7404EA8C26D3}"/>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78" name="Freeform 8">
                <a:extLst>
                  <a:ext uri="{FF2B5EF4-FFF2-40B4-BE49-F238E27FC236}">
                    <a16:creationId xmlns:a16="http://schemas.microsoft.com/office/drawing/2014/main" id="{835CBB42-D742-40ED-841F-C0C694144A59}"/>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grpSp>
          <p:nvGrpSpPr>
            <p:cNvPr id="1031" name="Group 1030">
              <a:extLst>
                <a:ext uri="{FF2B5EF4-FFF2-40B4-BE49-F238E27FC236}">
                  <a16:creationId xmlns:a16="http://schemas.microsoft.com/office/drawing/2014/main" id="{5F50E797-BC3C-41C5-BCF1-4B7E32A4B8DC}"/>
                </a:ext>
              </a:extLst>
            </p:cNvPr>
            <p:cNvGrpSpPr/>
            <p:nvPr/>
          </p:nvGrpSpPr>
          <p:grpSpPr>
            <a:xfrm>
              <a:off x="4332831" y="2768745"/>
              <a:ext cx="703763" cy="701604"/>
              <a:chOff x="5736725" y="2946025"/>
              <a:chExt cx="429626" cy="428308"/>
            </a:xfrm>
          </p:grpSpPr>
          <p:sp>
            <p:nvSpPr>
              <p:cNvPr id="80" name="AutoShape 167">
                <a:extLst>
                  <a:ext uri="{FF2B5EF4-FFF2-40B4-BE49-F238E27FC236}">
                    <a16:creationId xmlns:a16="http://schemas.microsoft.com/office/drawing/2014/main" id="{2F123331-A4CB-4437-A0C6-EB22AE663DCD}"/>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81" name="Freeform 169">
                <a:extLst>
                  <a:ext uri="{FF2B5EF4-FFF2-40B4-BE49-F238E27FC236}">
                    <a16:creationId xmlns:a16="http://schemas.microsoft.com/office/drawing/2014/main" id="{72BC2525-A9E5-488C-ADA4-8E1B13FA9E34}"/>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82" name="Freeform 170">
                <a:extLst>
                  <a:ext uri="{FF2B5EF4-FFF2-40B4-BE49-F238E27FC236}">
                    <a16:creationId xmlns:a16="http://schemas.microsoft.com/office/drawing/2014/main" id="{34EAAC05-8498-4577-828A-76A48CDA1A9D}"/>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sp>
            <p:nvSpPr>
              <p:cNvPr id="83" name="Freeform 171">
                <a:extLst>
                  <a:ext uri="{FF2B5EF4-FFF2-40B4-BE49-F238E27FC236}">
                    <a16:creationId xmlns:a16="http://schemas.microsoft.com/office/drawing/2014/main" id="{0B88A5A4-AE45-4ED7-B036-FEE79F8A213E}"/>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grpSp>
        <p:nvGrpSpPr>
          <p:cNvPr id="1045" name="Group 1044" descr="Event driven processing icon">
            <a:extLst>
              <a:ext uri="{FF2B5EF4-FFF2-40B4-BE49-F238E27FC236}">
                <a16:creationId xmlns:a16="http://schemas.microsoft.com/office/drawing/2014/main" id="{D1B8A1AC-69E5-4797-8B7C-9DFEBFB268A3}"/>
              </a:ext>
            </a:extLst>
          </p:cNvPr>
          <p:cNvGrpSpPr/>
          <p:nvPr/>
        </p:nvGrpSpPr>
        <p:grpSpPr>
          <a:xfrm>
            <a:off x="3096506" y="2890541"/>
            <a:ext cx="1191449" cy="508525"/>
            <a:chOff x="6546773" y="3469636"/>
            <a:chExt cx="946960" cy="404174"/>
          </a:xfrm>
        </p:grpSpPr>
        <p:grpSp>
          <p:nvGrpSpPr>
            <p:cNvPr id="1043" name="Group 1042">
              <a:extLst>
                <a:ext uri="{FF2B5EF4-FFF2-40B4-BE49-F238E27FC236}">
                  <a16:creationId xmlns:a16="http://schemas.microsoft.com/office/drawing/2014/main" id="{2CF12BD7-F73E-48CB-954B-C3B0E9D80CA4}"/>
                </a:ext>
              </a:extLst>
            </p:cNvPr>
            <p:cNvGrpSpPr/>
            <p:nvPr/>
          </p:nvGrpSpPr>
          <p:grpSpPr>
            <a:xfrm>
              <a:off x="6817083" y="3469636"/>
              <a:ext cx="676650" cy="404174"/>
              <a:chOff x="6500738" y="3086864"/>
              <a:chExt cx="1231455" cy="735566"/>
            </a:xfrm>
          </p:grpSpPr>
          <p:grpSp>
            <p:nvGrpSpPr>
              <p:cNvPr id="1042" name="Group 1041">
                <a:extLst>
                  <a:ext uri="{FF2B5EF4-FFF2-40B4-BE49-F238E27FC236}">
                    <a16:creationId xmlns:a16="http://schemas.microsoft.com/office/drawing/2014/main" id="{4E306984-98D3-4F4B-9FF3-EF4194CADED2}"/>
                  </a:ext>
                </a:extLst>
              </p:cNvPr>
              <p:cNvGrpSpPr/>
              <p:nvPr/>
            </p:nvGrpSpPr>
            <p:grpSpPr>
              <a:xfrm>
                <a:off x="6500738" y="3335331"/>
                <a:ext cx="573956" cy="424063"/>
                <a:chOff x="6500738" y="3335331"/>
                <a:chExt cx="573956" cy="424063"/>
              </a:xfrm>
            </p:grpSpPr>
            <p:sp>
              <p:nvSpPr>
                <p:cNvPr id="1041" name="Rectangle: Rounded Corners 1040">
                  <a:extLst>
                    <a:ext uri="{FF2B5EF4-FFF2-40B4-BE49-F238E27FC236}">
                      <a16:creationId xmlns:a16="http://schemas.microsoft.com/office/drawing/2014/main" id="{9A9E075F-FFF8-4332-BAF5-ECBFA2566C47}"/>
                    </a:ext>
                  </a:extLst>
                </p:cNvPr>
                <p:cNvSpPr/>
                <p:nvPr/>
              </p:nvSpPr>
              <p:spPr bwMode="auto">
                <a:xfrm>
                  <a:off x="6500738" y="3335331"/>
                  <a:ext cx="573956" cy="424063"/>
                </a:xfrm>
                <a:prstGeom prst="roundRect">
                  <a:avLst>
                    <a:gd name="adj" fmla="val 824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grpSp>
              <p:nvGrpSpPr>
                <p:cNvPr id="1040" name="Group 1039">
                  <a:extLst>
                    <a:ext uri="{FF2B5EF4-FFF2-40B4-BE49-F238E27FC236}">
                      <a16:creationId xmlns:a16="http://schemas.microsoft.com/office/drawing/2014/main" id="{D1CB0EE5-0394-444C-BC44-E1789B815D9A}"/>
                    </a:ext>
                  </a:extLst>
                </p:cNvPr>
                <p:cNvGrpSpPr/>
                <p:nvPr/>
              </p:nvGrpSpPr>
              <p:grpSpPr>
                <a:xfrm>
                  <a:off x="6532401" y="3368766"/>
                  <a:ext cx="510630" cy="357186"/>
                  <a:chOff x="7103042" y="2849806"/>
                  <a:chExt cx="1247775" cy="872822"/>
                </a:xfrm>
              </p:grpSpPr>
              <p:sp>
                <p:nvSpPr>
                  <p:cNvPr id="106" name="Freeform: Shape 105">
                    <a:extLst>
                      <a:ext uri="{FF2B5EF4-FFF2-40B4-BE49-F238E27FC236}">
                        <a16:creationId xmlns:a16="http://schemas.microsoft.com/office/drawing/2014/main" id="{3ADA5DAE-6A2B-4D32-B813-A2AC09CC2776}"/>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chemeClr val="accent1"/>
                  </a:soli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FFFFFF"/>
                      </a:solidFill>
                      <a:latin typeface="Segoe UI"/>
                    </a:endParaRPr>
                  </a:p>
                </p:txBody>
              </p:sp>
              <p:sp>
                <p:nvSpPr>
                  <p:cNvPr id="108" name="Freeform: Shape 107">
                    <a:extLst>
                      <a:ext uri="{FF2B5EF4-FFF2-40B4-BE49-F238E27FC236}">
                        <a16:creationId xmlns:a16="http://schemas.microsoft.com/office/drawing/2014/main" id="{9F44AF0D-DC0F-4214-BBFB-90CF79DEE259}"/>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chemeClr val="accent2"/>
                  </a:soli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FFFFFF"/>
                      </a:solidFill>
                      <a:latin typeface="Segoe UI"/>
                    </a:endParaRPr>
                  </a:p>
                </p:txBody>
              </p:sp>
            </p:grpSp>
          </p:grpSp>
          <p:grpSp>
            <p:nvGrpSpPr>
              <p:cNvPr id="112" name="Group 111">
                <a:extLst>
                  <a:ext uri="{FF2B5EF4-FFF2-40B4-BE49-F238E27FC236}">
                    <a16:creationId xmlns:a16="http://schemas.microsoft.com/office/drawing/2014/main" id="{EFAFF18B-753F-42E0-9494-AE2571C4C8A4}"/>
                  </a:ext>
                </a:extLst>
              </p:cNvPr>
              <p:cNvGrpSpPr/>
              <p:nvPr/>
            </p:nvGrpSpPr>
            <p:grpSpPr>
              <a:xfrm>
                <a:off x="6855428" y="3086864"/>
                <a:ext cx="573956" cy="424063"/>
                <a:chOff x="6500738" y="3335331"/>
                <a:chExt cx="573956" cy="424063"/>
              </a:xfrm>
            </p:grpSpPr>
            <p:sp>
              <p:nvSpPr>
                <p:cNvPr id="113" name="Rectangle: Rounded Corners 112">
                  <a:extLst>
                    <a:ext uri="{FF2B5EF4-FFF2-40B4-BE49-F238E27FC236}">
                      <a16:creationId xmlns:a16="http://schemas.microsoft.com/office/drawing/2014/main" id="{8531370F-2BDC-47F2-9BAC-53ED193CE0AE}"/>
                    </a:ext>
                  </a:extLst>
                </p:cNvPr>
                <p:cNvSpPr/>
                <p:nvPr/>
              </p:nvSpPr>
              <p:spPr bwMode="auto">
                <a:xfrm>
                  <a:off x="6500738" y="3335331"/>
                  <a:ext cx="573956" cy="424063"/>
                </a:xfrm>
                <a:prstGeom prst="roundRect">
                  <a:avLst>
                    <a:gd name="adj" fmla="val 824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98A23EDC-7D9A-48C8-BE8E-2EA92C4734BD}"/>
                    </a:ext>
                  </a:extLst>
                </p:cNvPr>
                <p:cNvGrpSpPr/>
                <p:nvPr/>
              </p:nvGrpSpPr>
              <p:grpSpPr>
                <a:xfrm>
                  <a:off x="6532401" y="3368766"/>
                  <a:ext cx="510630" cy="357186"/>
                  <a:chOff x="7103042" y="2849806"/>
                  <a:chExt cx="1247775" cy="872822"/>
                </a:xfrm>
              </p:grpSpPr>
              <p:sp>
                <p:nvSpPr>
                  <p:cNvPr id="115" name="Freeform: Shape 114">
                    <a:extLst>
                      <a:ext uri="{FF2B5EF4-FFF2-40B4-BE49-F238E27FC236}">
                        <a16:creationId xmlns:a16="http://schemas.microsoft.com/office/drawing/2014/main" id="{A71DE567-7490-49D0-85A1-F5C445D3565D}"/>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chemeClr val="accent1"/>
                  </a:soli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FFFFFF"/>
                      </a:solidFill>
                      <a:latin typeface="Segoe UI"/>
                    </a:endParaRPr>
                  </a:p>
                </p:txBody>
              </p:sp>
              <p:sp>
                <p:nvSpPr>
                  <p:cNvPr id="116" name="Freeform: Shape 115">
                    <a:extLst>
                      <a:ext uri="{FF2B5EF4-FFF2-40B4-BE49-F238E27FC236}">
                        <a16:creationId xmlns:a16="http://schemas.microsoft.com/office/drawing/2014/main" id="{4973ED9E-1A28-4B1F-9D74-3B9632CC016B}"/>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chemeClr val="accent2"/>
                  </a:soli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FFFFFF"/>
                      </a:solidFill>
                      <a:latin typeface="Segoe UI"/>
                    </a:endParaRPr>
                  </a:p>
                </p:txBody>
              </p:sp>
            </p:grpSp>
          </p:grpSp>
          <p:grpSp>
            <p:nvGrpSpPr>
              <p:cNvPr id="117" name="Group 116">
                <a:extLst>
                  <a:ext uri="{FF2B5EF4-FFF2-40B4-BE49-F238E27FC236}">
                    <a16:creationId xmlns:a16="http://schemas.microsoft.com/office/drawing/2014/main" id="{08A3BE4E-9DFB-4516-AA82-9E9AA2F00470}"/>
                  </a:ext>
                </a:extLst>
              </p:cNvPr>
              <p:cNvGrpSpPr/>
              <p:nvPr/>
            </p:nvGrpSpPr>
            <p:grpSpPr>
              <a:xfrm>
                <a:off x="7158237" y="3398367"/>
                <a:ext cx="573956" cy="424063"/>
                <a:chOff x="6500738" y="3335331"/>
                <a:chExt cx="573956" cy="424063"/>
              </a:xfrm>
            </p:grpSpPr>
            <p:sp>
              <p:nvSpPr>
                <p:cNvPr id="118" name="Rectangle: Rounded Corners 117">
                  <a:extLst>
                    <a:ext uri="{FF2B5EF4-FFF2-40B4-BE49-F238E27FC236}">
                      <a16:creationId xmlns:a16="http://schemas.microsoft.com/office/drawing/2014/main" id="{3854454A-FD9D-457B-8FB1-EE7E74000A80}"/>
                    </a:ext>
                  </a:extLst>
                </p:cNvPr>
                <p:cNvSpPr/>
                <p:nvPr/>
              </p:nvSpPr>
              <p:spPr bwMode="auto">
                <a:xfrm>
                  <a:off x="6500738" y="3335331"/>
                  <a:ext cx="573956" cy="424063"/>
                </a:xfrm>
                <a:prstGeom prst="roundRect">
                  <a:avLst>
                    <a:gd name="adj" fmla="val 824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F9EFDDB1-0B1B-4F1D-ACED-B396D7B9DE89}"/>
                    </a:ext>
                  </a:extLst>
                </p:cNvPr>
                <p:cNvGrpSpPr/>
                <p:nvPr/>
              </p:nvGrpSpPr>
              <p:grpSpPr>
                <a:xfrm>
                  <a:off x="6532401" y="3368766"/>
                  <a:ext cx="510630" cy="357186"/>
                  <a:chOff x="7103042" y="2849806"/>
                  <a:chExt cx="1247775" cy="872822"/>
                </a:xfrm>
              </p:grpSpPr>
              <p:sp>
                <p:nvSpPr>
                  <p:cNvPr id="120" name="Freeform: Shape 119">
                    <a:extLst>
                      <a:ext uri="{FF2B5EF4-FFF2-40B4-BE49-F238E27FC236}">
                        <a16:creationId xmlns:a16="http://schemas.microsoft.com/office/drawing/2014/main" id="{C331B53E-6114-491F-96FC-46B29D9D3E00}"/>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chemeClr val="accent1"/>
                  </a:soli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FFFFFF"/>
                      </a:solidFill>
                      <a:latin typeface="Segoe UI"/>
                    </a:endParaRPr>
                  </a:p>
                </p:txBody>
              </p:sp>
              <p:sp>
                <p:nvSpPr>
                  <p:cNvPr id="121" name="Freeform: Shape 120">
                    <a:extLst>
                      <a:ext uri="{FF2B5EF4-FFF2-40B4-BE49-F238E27FC236}">
                        <a16:creationId xmlns:a16="http://schemas.microsoft.com/office/drawing/2014/main" id="{D30EE6EF-8B9E-4A88-B7F6-30955630F98D}"/>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chemeClr val="accent2"/>
                  </a:soli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srgbClr val="FFFFFF"/>
                      </a:solidFill>
                      <a:latin typeface="Segoe UI"/>
                    </a:endParaRPr>
                  </a:p>
                </p:txBody>
              </p:sp>
            </p:grpSp>
          </p:grpSp>
        </p:grpSp>
        <p:grpSp>
          <p:nvGrpSpPr>
            <p:cNvPr id="1044" name="Group 1043">
              <a:extLst>
                <a:ext uri="{FF2B5EF4-FFF2-40B4-BE49-F238E27FC236}">
                  <a16:creationId xmlns:a16="http://schemas.microsoft.com/office/drawing/2014/main" id="{4DD47E9B-0674-4C89-AE67-9F32FEAAD678}"/>
                </a:ext>
              </a:extLst>
            </p:cNvPr>
            <p:cNvGrpSpPr/>
            <p:nvPr/>
          </p:nvGrpSpPr>
          <p:grpSpPr>
            <a:xfrm>
              <a:off x="6546773" y="3719680"/>
              <a:ext cx="226795" cy="83110"/>
              <a:chOff x="6546773" y="3719680"/>
              <a:chExt cx="226795" cy="83110"/>
            </a:xfrm>
          </p:grpSpPr>
          <p:sp>
            <p:nvSpPr>
              <p:cNvPr id="97" name="Freeform 15">
                <a:extLst>
                  <a:ext uri="{FF2B5EF4-FFF2-40B4-BE49-F238E27FC236}">
                    <a16:creationId xmlns:a16="http://schemas.microsoft.com/office/drawing/2014/main" id="{1BE171F5-909B-4700-81E6-8C4F999A5BF1}"/>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98" name="Freeform 16">
                <a:extLst>
                  <a:ext uri="{FF2B5EF4-FFF2-40B4-BE49-F238E27FC236}">
                    <a16:creationId xmlns:a16="http://schemas.microsoft.com/office/drawing/2014/main" id="{F91A3613-F1F5-4127-8B19-FD8A5925CEEB}"/>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grpSp>
      <p:grpSp>
        <p:nvGrpSpPr>
          <p:cNvPr id="3" name="Group 2">
            <a:extLst>
              <a:ext uri="{FF2B5EF4-FFF2-40B4-BE49-F238E27FC236}">
                <a16:creationId xmlns:a16="http://schemas.microsoft.com/office/drawing/2014/main" id="{F3B9EE1D-D4B8-614F-98D3-A63686A394EE}"/>
              </a:ext>
            </a:extLst>
          </p:cNvPr>
          <p:cNvGrpSpPr/>
          <p:nvPr/>
        </p:nvGrpSpPr>
        <p:grpSpPr>
          <a:xfrm>
            <a:off x="514649" y="2727718"/>
            <a:ext cx="1797784" cy="753859"/>
            <a:chOff x="546742" y="2584858"/>
            <a:chExt cx="1516917" cy="795677"/>
          </a:xfrm>
        </p:grpSpPr>
        <p:cxnSp>
          <p:nvCxnSpPr>
            <p:cNvPr id="146" name="Straight Connector 145">
              <a:extLst>
                <a:ext uri="{FF2B5EF4-FFF2-40B4-BE49-F238E27FC236}">
                  <a16:creationId xmlns:a16="http://schemas.microsoft.com/office/drawing/2014/main" id="{B4C2D331-C276-4705-8BE1-EFA11264E665}"/>
                </a:ext>
              </a:extLst>
            </p:cNvPr>
            <p:cNvCxnSpPr>
              <a:cxnSpLocks/>
              <a:stCxn id="130" idx="3"/>
              <a:endCxn id="126" idx="2"/>
            </p:cNvCxnSpPr>
            <p:nvPr/>
          </p:nvCxnSpPr>
          <p:spPr>
            <a:xfrm flipV="1">
              <a:off x="1606734" y="2832230"/>
              <a:ext cx="92950" cy="444616"/>
            </a:xfrm>
            <a:prstGeom prst="line">
              <a:avLst/>
            </a:prstGeom>
            <a:ln cap="rnd">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BF570463-52D7-45DF-AE4C-E7C2A4A2D3D1}"/>
                </a:ext>
              </a:extLst>
            </p:cNvPr>
            <p:cNvCxnSpPr>
              <a:cxnSpLocks/>
              <a:stCxn id="135" idx="3"/>
              <a:endCxn id="126" idx="1"/>
            </p:cNvCxnSpPr>
            <p:nvPr/>
          </p:nvCxnSpPr>
          <p:spPr>
            <a:xfrm>
              <a:off x="1207915" y="2727410"/>
              <a:ext cx="161187" cy="1131"/>
            </a:xfrm>
            <a:prstGeom prst="line">
              <a:avLst/>
            </a:prstGeom>
            <a:ln cap="rnd">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23A2B8C-F8DD-445E-B193-9D4A6DDAF19B}"/>
                </a:ext>
              </a:extLst>
            </p:cNvPr>
            <p:cNvGrpSpPr/>
            <p:nvPr/>
          </p:nvGrpSpPr>
          <p:grpSpPr>
            <a:xfrm>
              <a:off x="1369101" y="2586006"/>
              <a:ext cx="694558" cy="246237"/>
              <a:chOff x="2132008" y="3696345"/>
              <a:chExt cx="990603" cy="301794"/>
            </a:xfrm>
          </p:grpSpPr>
          <p:sp>
            <p:nvSpPr>
              <p:cNvPr id="126" name="Rectangle: Rounded Corners 125">
                <a:extLst>
                  <a:ext uri="{FF2B5EF4-FFF2-40B4-BE49-F238E27FC236}">
                    <a16:creationId xmlns:a16="http://schemas.microsoft.com/office/drawing/2014/main" id="{3DC23C3C-7B59-467B-BA83-CC45722323C5}"/>
                  </a:ext>
                </a:extLst>
              </p:cNvPr>
              <p:cNvSpPr/>
              <p:nvPr/>
            </p:nvSpPr>
            <p:spPr bwMode="auto">
              <a:xfrm>
                <a:off x="2132008" y="3743971"/>
                <a:ext cx="942975" cy="25416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714">
                  <a:solidFill>
                    <a:srgbClr val="000000"/>
                  </a:solidFill>
                  <a:latin typeface="Segoe UI Semibold"/>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B87945C5-4BC0-4FA9-A376-FC98C301C3FB}"/>
                  </a:ext>
                </a:extLst>
              </p:cNvPr>
              <p:cNvSpPr/>
              <p:nvPr/>
            </p:nvSpPr>
            <p:spPr bwMode="auto">
              <a:xfrm>
                <a:off x="2155823" y="3720156"/>
                <a:ext cx="942975" cy="25416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714">
                  <a:solidFill>
                    <a:srgbClr val="000000"/>
                  </a:solidFill>
                  <a:latin typeface="Segoe UI Semibold"/>
                  <a:ea typeface="Segoe UI" pitchFamily="34" charset="0"/>
                  <a:cs typeface="Segoe UI" pitchFamily="34" charset="0"/>
                </a:endParaRPr>
              </a:p>
            </p:txBody>
          </p:sp>
          <p:sp>
            <p:nvSpPr>
              <p:cNvPr id="128" name="Rectangle: Rounded Corners 127">
                <a:extLst>
                  <a:ext uri="{FF2B5EF4-FFF2-40B4-BE49-F238E27FC236}">
                    <a16:creationId xmlns:a16="http://schemas.microsoft.com/office/drawing/2014/main" id="{5C6BCA80-F8DC-4E26-BD7B-8805ADD64CC7}"/>
                  </a:ext>
                </a:extLst>
              </p:cNvPr>
              <p:cNvSpPr/>
              <p:nvPr/>
            </p:nvSpPr>
            <p:spPr bwMode="auto">
              <a:xfrm>
                <a:off x="2179636" y="3696345"/>
                <a:ext cx="942975" cy="25416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714">
                    <a:solidFill>
                      <a:srgbClr val="000000"/>
                    </a:solidFill>
                    <a:latin typeface="Segoe UI Semibold"/>
                    <a:ea typeface="Segoe UI" pitchFamily="34" charset="0"/>
                    <a:cs typeface="Segoe UI" pitchFamily="34" charset="0"/>
                  </a:rPr>
                  <a:t>MICROSERVICE B</a:t>
                </a:r>
              </a:p>
            </p:txBody>
          </p:sp>
        </p:grpSp>
        <p:grpSp>
          <p:nvGrpSpPr>
            <p:cNvPr id="1059" name="Group 1058">
              <a:extLst>
                <a:ext uri="{FF2B5EF4-FFF2-40B4-BE49-F238E27FC236}">
                  <a16:creationId xmlns:a16="http://schemas.microsoft.com/office/drawing/2014/main" id="{2E65571F-F1DF-4C46-B1E0-9649963DE4B0}"/>
                </a:ext>
              </a:extLst>
            </p:cNvPr>
            <p:cNvGrpSpPr/>
            <p:nvPr/>
          </p:nvGrpSpPr>
          <p:grpSpPr>
            <a:xfrm>
              <a:off x="945570" y="3134295"/>
              <a:ext cx="694559" cy="246240"/>
              <a:chOff x="9890631" y="3365296"/>
              <a:chExt cx="903865" cy="275372"/>
            </a:xfrm>
          </p:grpSpPr>
          <p:sp>
            <p:nvSpPr>
              <p:cNvPr id="130" name="Rectangle: Rounded Corners 129">
                <a:extLst>
                  <a:ext uri="{FF2B5EF4-FFF2-40B4-BE49-F238E27FC236}">
                    <a16:creationId xmlns:a16="http://schemas.microsoft.com/office/drawing/2014/main" id="{4B983854-ED1B-4201-9422-8D0C19CAE6D4}"/>
                  </a:ext>
                </a:extLst>
              </p:cNvPr>
              <p:cNvSpPr/>
              <p:nvPr/>
            </p:nvSpPr>
            <p:spPr bwMode="auto">
              <a:xfrm>
                <a:off x="9890631" y="3408755"/>
                <a:ext cx="860406" cy="23191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714">
                  <a:solidFill>
                    <a:srgbClr val="000000"/>
                  </a:solidFill>
                  <a:latin typeface="Segoe UI Semibold"/>
                  <a:ea typeface="Segoe UI" pitchFamily="34" charset="0"/>
                  <a:cs typeface="Segoe UI" pitchFamily="34" charset="0"/>
                </a:endParaRPr>
              </a:p>
            </p:txBody>
          </p:sp>
          <p:sp>
            <p:nvSpPr>
              <p:cNvPr id="131" name="Rectangle: Rounded Corners 130">
                <a:extLst>
                  <a:ext uri="{FF2B5EF4-FFF2-40B4-BE49-F238E27FC236}">
                    <a16:creationId xmlns:a16="http://schemas.microsoft.com/office/drawing/2014/main" id="{E09784CB-54DB-492E-8FC6-1952A77ED0AD}"/>
                  </a:ext>
                </a:extLst>
              </p:cNvPr>
              <p:cNvSpPr/>
              <p:nvPr/>
            </p:nvSpPr>
            <p:spPr bwMode="auto">
              <a:xfrm>
                <a:off x="9912361" y="3387026"/>
                <a:ext cx="860406" cy="23191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714">
                  <a:solidFill>
                    <a:srgbClr val="000000"/>
                  </a:solidFill>
                  <a:latin typeface="Segoe UI Semibold"/>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CCA4CE89-E018-4B1B-A22B-26EFB0DF631B}"/>
                  </a:ext>
                </a:extLst>
              </p:cNvPr>
              <p:cNvSpPr/>
              <p:nvPr/>
            </p:nvSpPr>
            <p:spPr bwMode="auto">
              <a:xfrm>
                <a:off x="9934090" y="3365296"/>
                <a:ext cx="860406" cy="23191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714">
                    <a:solidFill>
                      <a:srgbClr val="000000"/>
                    </a:solidFill>
                    <a:latin typeface="Segoe UI Semibold"/>
                    <a:ea typeface="Segoe UI" pitchFamily="34" charset="0"/>
                    <a:cs typeface="Segoe UI" pitchFamily="34" charset="0"/>
                  </a:rPr>
                  <a:t>MICROSERVICE C</a:t>
                </a:r>
              </a:p>
            </p:txBody>
          </p:sp>
        </p:grpSp>
        <p:grpSp>
          <p:nvGrpSpPr>
            <p:cNvPr id="1060" name="Group 1059">
              <a:extLst>
                <a:ext uri="{FF2B5EF4-FFF2-40B4-BE49-F238E27FC236}">
                  <a16:creationId xmlns:a16="http://schemas.microsoft.com/office/drawing/2014/main" id="{B24BE9D0-8554-46E0-AAFE-976250269202}"/>
                </a:ext>
              </a:extLst>
            </p:cNvPr>
            <p:cNvGrpSpPr/>
            <p:nvPr/>
          </p:nvGrpSpPr>
          <p:grpSpPr>
            <a:xfrm>
              <a:off x="546742" y="2584858"/>
              <a:ext cx="694557" cy="246240"/>
              <a:chOff x="9114337" y="2750856"/>
              <a:chExt cx="903864" cy="275372"/>
            </a:xfrm>
          </p:grpSpPr>
          <p:sp>
            <p:nvSpPr>
              <p:cNvPr id="135" name="Rectangle: Rounded Corners 134">
                <a:extLst>
                  <a:ext uri="{FF2B5EF4-FFF2-40B4-BE49-F238E27FC236}">
                    <a16:creationId xmlns:a16="http://schemas.microsoft.com/office/drawing/2014/main" id="{6A521C39-3E7F-47FE-AE34-22D6FB20F6F6}"/>
                  </a:ext>
                </a:extLst>
              </p:cNvPr>
              <p:cNvSpPr/>
              <p:nvPr/>
            </p:nvSpPr>
            <p:spPr bwMode="auto">
              <a:xfrm>
                <a:off x="9114337" y="2794315"/>
                <a:ext cx="860406" cy="23191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714">
                  <a:solidFill>
                    <a:srgbClr val="000000"/>
                  </a:solidFill>
                  <a:latin typeface="Segoe UI Semibold"/>
                  <a:ea typeface="Segoe UI" pitchFamily="34" charset="0"/>
                  <a:cs typeface="Segoe UI" pitchFamily="34" charset="0"/>
                </a:endParaRPr>
              </a:p>
            </p:txBody>
          </p:sp>
          <p:sp>
            <p:nvSpPr>
              <p:cNvPr id="136" name="Rectangle: Rounded Corners 135">
                <a:extLst>
                  <a:ext uri="{FF2B5EF4-FFF2-40B4-BE49-F238E27FC236}">
                    <a16:creationId xmlns:a16="http://schemas.microsoft.com/office/drawing/2014/main" id="{306657EC-0288-4ACD-81BB-F94C52C588D6}"/>
                  </a:ext>
                </a:extLst>
              </p:cNvPr>
              <p:cNvSpPr/>
              <p:nvPr/>
            </p:nvSpPr>
            <p:spPr bwMode="auto">
              <a:xfrm>
                <a:off x="9136067" y="2772586"/>
                <a:ext cx="860406" cy="23191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714">
                  <a:solidFill>
                    <a:srgbClr val="000000"/>
                  </a:solidFill>
                  <a:latin typeface="Segoe UI Semibold"/>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A3640584-AFD6-48E7-9A23-D55938AC3E53}"/>
                  </a:ext>
                </a:extLst>
              </p:cNvPr>
              <p:cNvSpPr/>
              <p:nvPr/>
            </p:nvSpPr>
            <p:spPr bwMode="auto">
              <a:xfrm>
                <a:off x="9157796" y="2750856"/>
                <a:ext cx="860405" cy="23191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714">
                    <a:solidFill>
                      <a:srgbClr val="000000"/>
                    </a:solidFill>
                    <a:latin typeface="Segoe UI Semibold"/>
                    <a:ea typeface="Segoe UI" pitchFamily="34" charset="0"/>
                    <a:cs typeface="Segoe UI" pitchFamily="34" charset="0"/>
                  </a:rPr>
                  <a:t>MICROSERVICE A</a:t>
                </a:r>
              </a:p>
            </p:txBody>
          </p:sp>
        </p:grpSp>
        <p:cxnSp>
          <p:nvCxnSpPr>
            <p:cNvPr id="149" name="Straight Connector 148">
              <a:extLst>
                <a:ext uri="{FF2B5EF4-FFF2-40B4-BE49-F238E27FC236}">
                  <a16:creationId xmlns:a16="http://schemas.microsoft.com/office/drawing/2014/main" id="{E5D148A1-C43F-4B10-A54B-F2886CAB7648}"/>
                </a:ext>
              </a:extLst>
            </p:cNvPr>
            <p:cNvCxnSpPr>
              <a:cxnSpLocks/>
              <a:stCxn id="130" idx="1"/>
              <a:endCxn id="135" idx="2"/>
            </p:cNvCxnSpPr>
            <p:nvPr/>
          </p:nvCxnSpPr>
          <p:spPr>
            <a:xfrm flipH="1" flipV="1">
              <a:off x="877334" y="2831099"/>
              <a:ext cx="68236" cy="445747"/>
            </a:xfrm>
            <a:prstGeom prst="line">
              <a:avLst/>
            </a:prstGeom>
            <a:ln cap="rnd">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874A22B8-5135-451A-A832-1C7C59C73085}"/>
              </a:ext>
              <a:ext uri="{C183D7F6-B498-43B3-948B-1728B52AA6E4}">
                <adec:decorative xmlns:adec="http://schemas.microsoft.com/office/drawing/2017/decorative" val="0"/>
              </a:ext>
            </a:extLst>
          </p:cNvPr>
          <p:cNvSpPr txBox="1"/>
          <p:nvPr/>
        </p:nvSpPr>
        <p:spPr>
          <a:xfrm>
            <a:off x="7724479" y="4098538"/>
            <a:ext cx="1758451" cy="103745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914138">
              <a:lnSpc>
                <a:spcPct val="90000"/>
              </a:lnSpc>
              <a:spcAft>
                <a:spcPts val="587"/>
              </a:spcAft>
              <a:defRPr/>
            </a:pPr>
            <a:r>
              <a:rPr lang="en-US" sz="1224">
                <a:ln w="0"/>
                <a:solidFill>
                  <a:srgbClr val="FFFFFF"/>
                </a:solidFill>
                <a:latin typeface="Segoe UI"/>
                <a:cs typeface="Segoe UI Semibold" panose="020B0702040204020203" pitchFamily="34" charset="0"/>
              </a:rPr>
              <a:t>HTTP requests are split between two revisions of the app — the first revision gets 80% of the traffic, while a new revision receives 20%.</a:t>
            </a:r>
          </a:p>
        </p:txBody>
      </p:sp>
      <p:sp>
        <p:nvSpPr>
          <p:cNvPr id="24" name="TextBox 23">
            <a:extLst>
              <a:ext uri="{FF2B5EF4-FFF2-40B4-BE49-F238E27FC236}">
                <a16:creationId xmlns:a16="http://schemas.microsoft.com/office/drawing/2014/main" id="{87D1B7B5-5868-4CEA-8A6B-9AC39FDFD395}"/>
              </a:ext>
              <a:ext uri="{C183D7F6-B498-43B3-948B-1728B52AA6E4}">
                <adec:decorative xmlns:adec="http://schemas.microsoft.com/office/drawing/2017/decorative" val="0"/>
              </a:ext>
            </a:extLst>
          </p:cNvPr>
          <p:cNvSpPr txBox="1"/>
          <p:nvPr/>
        </p:nvSpPr>
        <p:spPr>
          <a:xfrm>
            <a:off x="10144748" y="4098538"/>
            <a:ext cx="1874504" cy="691634"/>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914138">
              <a:lnSpc>
                <a:spcPct val="90000"/>
              </a:lnSpc>
              <a:spcAft>
                <a:spcPts val="587"/>
              </a:spcAft>
              <a:defRPr/>
            </a:pPr>
            <a:r>
              <a:rPr lang="en-US" sz="1224">
                <a:ln w="0"/>
                <a:solidFill>
                  <a:srgbClr val="FFFFFF"/>
                </a:solidFill>
                <a:latin typeface="Segoe UI"/>
                <a:cs typeface="Segoe UI Semibold" panose="020B0702040204020203" pitchFamily="34" charset="0"/>
              </a:rPr>
              <a:t>E.g., continuously-running</a:t>
            </a:r>
            <a:br>
              <a:rPr lang="en-US" sz="1224">
                <a:ln w="0"/>
                <a:solidFill>
                  <a:srgbClr val="FFFFFF"/>
                </a:solidFill>
                <a:latin typeface="Segoe UI"/>
                <a:cs typeface="Segoe UI Semibold" panose="020B0702040204020203" pitchFamily="34" charset="0"/>
              </a:rPr>
            </a:br>
            <a:r>
              <a:rPr lang="en-US" sz="1224">
                <a:ln w="0"/>
                <a:solidFill>
                  <a:srgbClr val="FFFFFF"/>
                </a:solidFill>
                <a:latin typeface="Segoe UI"/>
                <a:cs typeface="Segoe UI Semibold" panose="020B0702040204020203" pitchFamily="34" charset="0"/>
              </a:rPr>
              <a:t>background process that</a:t>
            </a:r>
            <a:br>
              <a:rPr lang="en-US" sz="1224">
                <a:ln w="0"/>
                <a:solidFill>
                  <a:srgbClr val="FFFFFF"/>
                </a:solidFill>
                <a:latin typeface="Segoe UI"/>
                <a:cs typeface="Segoe UI Semibold" panose="020B0702040204020203" pitchFamily="34" charset="0"/>
              </a:rPr>
            </a:br>
            <a:r>
              <a:rPr lang="en-US" sz="1224">
                <a:ln w="0"/>
                <a:solidFill>
                  <a:srgbClr val="FFFFFF"/>
                </a:solidFill>
                <a:latin typeface="Segoe UI"/>
                <a:cs typeface="Segoe UI Semibold" panose="020B0702040204020203" pitchFamily="34" charset="0"/>
              </a:rPr>
              <a:t>transforms data in a database.</a:t>
            </a:r>
          </a:p>
        </p:txBody>
      </p:sp>
      <p:sp>
        <p:nvSpPr>
          <p:cNvPr id="25" name="TextBox 24">
            <a:extLst>
              <a:ext uri="{FF2B5EF4-FFF2-40B4-BE49-F238E27FC236}">
                <a16:creationId xmlns:a16="http://schemas.microsoft.com/office/drawing/2014/main" id="{21C81675-4605-453B-831A-71178385CCD9}"/>
              </a:ext>
              <a:ext uri="{C183D7F6-B498-43B3-948B-1728B52AA6E4}">
                <adec:decorative xmlns:adec="http://schemas.microsoft.com/office/drawing/2017/decorative" val="0"/>
              </a:ext>
            </a:extLst>
          </p:cNvPr>
          <p:cNvSpPr txBox="1"/>
          <p:nvPr/>
        </p:nvSpPr>
        <p:spPr>
          <a:xfrm>
            <a:off x="2926998" y="4044778"/>
            <a:ext cx="1758451" cy="691634"/>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914138">
              <a:lnSpc>
                <a:spcPct val="90000"/>
              </a:lnSpc>
              <a:spcAft>
                <a:spcPts val="587"/>
              </a:spcAft>
              <a:defRPr/>
            </a:pPr>
            <a:r>
              <a:rPr lang="en-US" sz="1224">
                <a:ln w="0"/>
                <a:solidFill>
                  <a:srgbClr val="FFFFFF"/>
                </a:solidFill>
                <a:latin typeface="Segoe UI"/>
                <a:cs typeface="Segoe UI Semibold" panose="020B0702040204020203" pitchFamily="34" charset="0"/>
              </a:rPr>
              <a:t>E.g., queue reader application that processes messages as they arrive in a queue.</a:t>
            </a:r>
          </a:p>
        </p:txBody>
      </p:sp>
      <p:sp>
        <p:nvSpPr>
          <p:cNvPr id="26" name="TextBox 25">
            <a:extLst>
              <a:ext uri="{FF2B5EF4-FFF2-40B4-BE49-F238E27FC236}">
                <a16:creationId xmlns:a16="http://schemas.microsoft.com/office/drawing/2014/main" id="{46ED2E3A-1C82-4DE4-A1D9-0308FFF1F186}"/>
              </a:ext>
              <a:ext uri="{C183D7F6-B498-43B3-948B-1728B52AA6E4}">
                <adec:decorative xmlns:adec="http://schemas.microsoft.com/office/drawing/2017/decorative" val="0"/>
              </a:ext>
            </a:extLst>
          </p:cNvPr>
          <p:cNvSpPr txBox="1"/>
          <p:nvPr/>
        </p:nvSpPr>
        <p:spPr>
          <a:xfrm>
            <a:off x="470277" y="4044778"/>
            <a:ext cx="1825637" cy="691634"/>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914138">
              <a:lnSpc>
                <a:spcPct val="90000"/>
              </a:lnSpc>
              <a:spcAft>
                <a:spcPts val="587"/>
              </a:spcAft>
              <a:defRPr/>
            </a:pPr>
            <a:r>
              <a:rPr lang="en-US" sz="1224">
                <a:ln w="0"/>
                <a:solidFill>
                  <a:srgbClr val="FFFFFF"/>
                </a:solidFill>
                <a:latin typeface="Segoe UI"/>
                <a:cs typeface="Segoe UI Semibold" panose="020B0702040204020203" pitchFamily="34" charset="0"/>
              </a:rPr>
              <a:t>Deploy and manage a microservices architecture with the option to integrate with </a:t>
            </a:r>
            <a:r>
              <a:rPr lang="en-US" sz="1224" err="1">
                <a:ln w="0"/>
                <a:solidFill>
                  <a:srgbClr val="FFFFFF"/>
                </a:solidFill>
                <a:latin typeface="Segoe UI"/>
                <a:cs typeface="Segoe UI Semibold" panose="020B0702040204020203" pitchFamily="34" charset="0"/>
              </a:rPr>
              <a:t>Dapr</a:t>
            </a:r>
            <a:r>
              <a:rPr lang="en-US" sz="1224">
                <a:ln w="0"/>
                <a:solidFill>
                  <a:srgbClr val="FFFFFF"/>
                </a:solidFill>
                <a:latin typeface="Segoe UI"/>
                <a:cs typeface="Segoe UI Semibold" panose="020B0702040204020203" pitchFamily="34" charset="0"/>
              </a:rPr>
              <a:t>.</a:t>
            </a:r>
          </a:p>
        </p:txBody>
      </p:sp>
      <p:sp>
        <p:nvSpPr>
          <p:cNvPr id="29" name="Rectangle 28">
            <a:extLst>
              <a:ext uri="{FF2B5EF4-FFF2-40B4-BE49-F238E27FC236}">
                <a16:creationId xmlns:a16="http://schemas.microsoft.com/office/drawing/2014/main" id="{8E83484A-92F2-496B-839F-3C73F52C7870}"/>
              </a:ext>
            </a:extLst>
          </p:cNvPr>
          <p:cNvSpPr/>
          <p:nvPr/>
        </p:nvSpPr>
        <p:spPr bwMode="auto">
          <a:xfrm>
            <a:off x="345249" y="5360513"/>
            <a:ext cx="2143260" cy="259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FFFFFF"/>
                </a:solidFill>
                <a:latin typeface="Segoe UI Semibold"/>
                <a:ea typeface="Segoe UI" pitchFamily="34" charset="0"/>
                <a:cs typeface="Segoe UI" pitchFamily="34" charset="0"/>
              </a:rPr>
              <a:t>AUTO-SCALE CRITERIA</a:t>
            </a:r>
          </a:p>
        </p:txBody>
      </p:sp>
      <p:sp>
        <p:nvSpPr>
          <p:cNvPr id="19" name="TextBox 18">
            <a:extLst>
              <a:ext uri="{FF2B5EF4-FFF2-40B4-BE49-F238E27FC236}">
                <a16:creationId xmlns:a16="http://schemas.microsoft.com/office/drawing/2014/main" id="{43F34956-51F0-4E72-B937-3AA10BE0B72B}"/>
              </a:ext>
              <a:ext uri="{C183D7F6-B498-43B3-948B-1728B52AA6E4}">
                <adec:decorative xmlns:adec="http://schemas.microsoft.com/office/drawing/2017/decorative" val="0"/>
              </a:ext>
            </a:extLst>
          </p:cNvPr>
          <p:cNvSpPr txBox="1"/>
          <p:nvPr/>
        </p:nvSpPr>
        <p:spPr>
          <a:xfrm>
            <a:off x="7724479" y="5835291"/>
            <a:ext cx="1973794" cy="518726"/>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914138">
              <a:lnSpc>
                <a:spcPct val="90000"/>
              </a:lnSpc>
              <a:spcAft>
                <a:spcPts val="587"/>
              </a:spcAft>
              <a:defRPr/>
            </a:pPr>
            <a:r>
              <a:rPr lang="en-US" sz="1224">
                <a:ln w="0"/>
                <a:solidFill>
                  <a:srgbClr val="FFFFFF"/>
                </a:solidFill>
                <a:latin typeface="Segoe UI"/>
                <a:cs typeface="Segoe UI Semibold" panose="020B0702040204020203" pitchFamily="34" charset="0"/>
              </a:rPr>
              <a:t>Scaling is determined</a:t>
            </a:r>
            <a:br>
              <a:rPr lang="en-US" sz="1224">
                <a:ln w="0"/>
                <a:solidFill>
                  <a:srgbClr val="FFFFFF"/>
                </a:solidFill>
                <a:latin typeface="Segoe UI"/>
                <a:cs typeface="Segoe UI Semibold" panose="020B0702040204020203" pitchFamily="34" charset="0"/>
              </a:rPr>
            </a:br>
            <a:r>
              <a:rPr lang="en-US" sz="1224">
                <a:ln w="0"/>
                <a:solidFill>
                  <a:srgbClr val="FFFFFF"/>
                </a:solidFill>
                <a:latin typeface="Segoe UI"/>
                <a:cs typeface="Segoe UI Semibold" panose="020B0702040204020203" pitchFamily="34" charset="0"/>
              </a:rPr>
              <a:t>by the number of</a:t>
            </a:r>
            <a:br>
              <a:rPr lang="en-US" sz="1224">
                <a:ln w="0"/>
                <a:solidFill>
                  <a:srgbClr val="FFFFFF"/>
                </a:solidFill>
                <a:latin typeface="Segoe UI"/>
                <a:cs typeface="Segoe UI Semibold" panose="020B0702040204020203" pitchFamily="34" charset="0"/>
              </a:rPr>
            </a:br>
            <a:r>
              <a:rPr lang="en-US" sz="1224">
                <a:ln w="0"/>
                <a:solidFill>
                  <a:srgbClr val="FFFFFF"/>
                </a:solidFill>
                <a:latin typeface="Segoe UI"/>
                <a:cs typeface="Segoe UI Semibold" panose="020B0702040204020203" pitchFamily="34" charset="0"/>
              </a:rPr>
              <a:t>concurrent HTTP requests</a:t>
            </a:r>
          </a:p>
        </p:txBody>
      </p:sp>
      <p:sp>
        <p:nvSpPr>
          <p:cNvPr id="20" name="TextBox 19">
            <a:extLst>
              <a:ext uri="{FF2B5EF4-FFF2-40B4-BE49-F238E27FC236}">
                <a16:creationId xmlns:a16="http://schemas.microsoft.com/office/drawing/2014/main" id="{7EBD0625-1730-4FCD-9711-DAB4F484D7A8}"/>
              </a:ext>
              <a:ext uri="{C183D7F6-B498-43B3-948B-1728B52AA6E4}">
                <adec:decorative xmlns:adec="http://schemas.microsoft.com/office/drawing/2017/decorative" val="0"/>
              </a:ext>
            </a:extLst>
          </p:cNvPr>
          <p:cNvSpPr txBox="1"/>
          <p:nvPr/>
        </p:nvSpPr>
        <p:spPr>
          <a:xfrm>
            <a:off x="10144748" y="5835291"/>
            <a:ext cx="1758451" cy="518726"/>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914138">
              <a:lnSpc>
                <a:spcPct val="90000"/>
              </a:lnSpc>
              <a:spcAft>
                <a:spcPts val="587"/>
              </a:spcAft>
              <a:defRPr/>
            </a:pPr>
            <a:r>
              <a:rPr lang="en-US" sz="1224">
                <a:ln w="0"/>
                <a:solidFill>
                  <a:srgbClr val="FFFFFF"/>
                </a:solidFill>
                <a:latin typeface="Segoe UI"/>
                <a:cs typeface="Segoe UI Semibold" panose="020B0702040204020203" pitchFamily="34" charset="0"/>
              </a:rPr>
              <a:t>Scaling is determined by the level of CPU or memory load</a:t>
            </a:r>
          </a:p>
        </p:txBody>
      </p:sp>
      <p:sp>
        <p:nvSpPr>
          <p:cNvPr id="21" name="TextBox 20">
            <a:extLst>
              <a:ext uri="{FF2B5EF4-FFF2-40B4-BE49-F238E27FC236}">
                <a16:creationId xmlns:a16="http://schemas.microsoft.com/office/drawing/2014/main" id="{28F61229-934C-48B9-B8C0-C472FA77A275}"/>
              </a:ext>
              <a:ext uri="{C183D7F6-B498-43B3-948B-1728B52AA6E4}">
                <adec:decorative xmlns:adec="http://schemas.microsoft.com/office/drawing/2017/decorative" val="0"/>
              </a:ext>
            </a:extLst>
          </p:cNvPr>
          <p:cNvSpPr txBox="1"/>
          <p:nvPr/>
        </p:nvSpPr>
        <p:spPr>
          <a:xfrm>
            <a:off x="2932803" y="5835291"/>
            <a:ext cx="1762452" cy="518726"/>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914138">
              <a:lnSpc>
                <a:spcPct val="90000"/>
              </a:lnSpc>
              <a:spcAft>
                <a:spcPts val="587"/>
              </a:spcAft>
              <a:defRPr/>
            </a:pPr>
            <a:r>
              <a:rPr lang="en-US" sz="1224">
                <a:ln w="0"/>
                <a:solidFill>
                  <a:srgbClr val="FFFFFF"/>
                </a:solidFill>
                <a:latin typeface="Segoe UI"/>
                <a:cs typeface="Segoe UI Semibold" panose="020B0702040204020203" pitchFamily="34" charset="0"/>
              </a:rPr>
              <a:t>Scaling is determined</a:t>
            </a:r>
            <a:br>
              <a:rPr lang="en-US" sz="1224">
                <a:ln w="0"/>
                <a:solidFill>
                  <a:srgbClr val="FFFFFF"/>
                </a:solidFill>
                <a:latin typeface="Segoe UI"/>
                <a:cs typeface="Segoe UI Semibold" panose="020B0702040204020203" pitchFamily="34" charset="0"/>
              </a:rPr>
            </a:br>
            <a:r>
              <a:rPr lang="en-US" sz="1224">
                <a:ln w="0"/>
                <a:solidFill>
                  <a:srgbClr val="FFFFFF"/>
                </a:solidFill>
                <a:latin typeface="Segoe UI"/>
                <a:cs typeface="Segoe UI Semibold" panose="020B0702040204020203" pitchFamily="34" charset="0"/>
              </a:rPr>
              <a:t>by the number of</a:t>
            </a:r>
            <a:br>
              <a:rPr lang="en-US" sz="1224">
                <a:ln w="0"/>
                <a:solidFill>
                  <a:srgbClr val="FFFFFF"/>
                </a:solidFill>
                <a:latin typeface="Segoe UI"/>
                <a:cs typeface="Segoe UI Semibold" panose="020B0702040204020203" pitchFamily="34" charset="0"/>
              </a:rPr>
            </a:br>
            <a:r>
              <a:rPr lang="en-US" sz="1224">
                <a:ln w="0"/>
                <a:solidFill>
                  <a:srgbClr val="FFFFFF"/>
                </a:solidFill>
                <a:latin typeface="Segoe UI"/>
                <a:cs typeface="Segoe UI Semibold" panose="020B0702040204020203" pitchFamily="34" charset="0"/>
              </a:rPr>
              <a:t>messages in the queue</a:t>
            </a:r>
          </a:p>
        </p:txBody>
      </p:sp>
      <p:sp>
        <p:nvSpPr>
          <p:cNvPr id="22" name="TextBox 21">
            <a:extLst>
              <a:ext uri="{FF2B5EF4-FFF2-40B4-BE49-F238E27FC236}">
                <a16:creationId xmlns:a16="http://schemas.microsoft.com/office/drawing/2014/main" id="{D09B1970-78EC-4223-9016-CF824FC6FCBA}"/>
              </a:ext>
              <a:ext uri="{C183D7F6-B498-43B3-948B-1728B52AA6E4}">
                <adec:decorative xmlns:adec="http://schemas.microsoft.com/office/drawing/2017/decorative" val="0"/>
              </a:ext>
            </a:extLst>
          </p:cNvPr>
          <p:cNvSpPr txBox="1"/>
          <p:nvPr/>
        </p:nvSpPr>
        <p:spPr>
          <a:xfrm>
            <a:off x="475116" y="5835291"/>
            <a:ext cx="1973795" cy="576406"/>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914138">
              <a:spcAft>
                <a:spcPts val="0"/>
              </a:spcAft>
              <a:defRPr/>
            </a:pPr>
            <a:r>
              <a:rPr lang="en-US" sz="1224">
                <a:ln w="0"/>
                <a:solidFill>
                  <a:srgbClr val="FFFFFF"/>
                </a:solidFill>
                <a:latin typeface="Segoe UI"/>
                <a:cs typeface="Segoe UI Semibold" panose="020B0702040204020203" pitchFamily="34" charset="0"/>
              </a:rPr>
              <a:t>Individual microservices can </a:t>
            </a:r>
          </a:p>
          <a:p>
            <a:pPr algn="l" defTabSz="914138">
              <a:spcAft>
                <a:spcPts val="0"/>
              </a:spcAft>
              <a:defRPr/>
            </a:pPr>
            <a:r>
              <a:rPr lang="en-US" sz="1224">
                <a:ln w="0"/>
                <a:solidFill>
                  <a:srgbClr val="FFFFFF"/>
                </a:solidFill>
                <a:latin typeface="Segoe UI"/>
                <a:cs typeface="Segoe UI Semibold" panose="020B0702040204020203" pitchFamily="34" charset="0"/>
              </a:rPr>
              <a:t>scale independently using</a:t>
            </a:r>
            <a:br>
              <a:rPr lang="en-US" sz="1224">
                <a:ln w="0"/>
                <a:solidFill>
                  <a:srgbClr val="FFFFFF"/>
                </a:solidFill>
                <a:latin typeface="Segoe UI"/>
                <a:cs typeface="Segoe UI Semibold" panose="020B0702040204020203" pitchFamily="34" charset="0"/>
              </a:rPr>
            </a:br>
            <a:r>
              <a:rPr lang="en-US" sz="1224">
                <a:ln w="0"/>
                <a:solidFill>
                  <a:srgbClr val="FFFFFF"/>
                </a:solidFill>
                <a:latin typeface="Segoe UI"/>
                <a:cs typeface="Segoe UI Semibold" panose="020B0702040204020203" pitchFamily="34" charset="0"/>
              </a:rPr>
              <a:t>any KEDA scale triggers</a:t>
            </a:r>
          </a:p>
        </p:txBody>
      </p:sp>
      <p:cxnSp>
        <p:nvCxnSpPr>
          <p:cNvPr id="90" name="Straight Connector 89">
            <a:extLst>
              <a:ext uri="{FF2B5EF4-FFF2-40B4-BE49-F238E27FC236}">
                <a16:creationId xmlns:a16="http://schemas.microsoft.com/office/drawing/2014/main" id="{C44FE46D-A721-6448-8037-B34B8AFBDD0D}"/>
              </a:ext>
              <a:ext uri="{C183D7F6-B498-43B3-948B-1728B52AA6E4}">
                <adec:decorative xmlns:adec="http://schemas.microsoft.com/office/drawing/2017/decorative" val="1"/>
              </a:ext>
            </a:extLst>
          </p:cNvPr>
          <p:cNvCxnSpPr>
            <a:cxnSpLocks/>
          </p:cNvCxnSpPr>
          <p:nvPr/>
        </p:nvCxnSpPr>
        <p:spPr>
          <a:xfrm>
            <a:off x="5143997" y="2130673"/>
            <a:ext cx="21484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93EAE01-8498-8E4A-A9AE-148BA5F63CD5}"/>
              </a:ext>
              <a:ext uri="{C183D7F6-B498-43B3-948B-1728B52AA6E4}">
                <adec:decorative xmlns:adec="http://schemas.microsoft.com/office/drawing/2017/decorative" val="1"/>
              </a:ext>
            </a:extLst>
          </p:cNvPr>
          <p:cNvCxnSpPr>
            <a:cxnSpLocks/>
          </p:cNvCxnSpPr>
          <p:nvPr/>
        </p:nvCxnSpPr>
        <p:spPr>
          <a:xfrm>
            <a:off x="7547138" y="2130673"/>
            <a:ext cx="21484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AC99CD4-40BB-5F41-83B0-1FAAB6E3FC42}"/>
              </a:ext>
              <a:ext uri="{C183D7F6-B498-43B3-948B-1728B52AA6E4}">
                <adec:decorative xmlns:adec="http://schemas.microsoft.com/office/drawing/2017/decorative" val="1"/>
              </a:ext>
            </a:extLst>
          </p:cNvPr>
          <p:cNvCxnSpPr>
            <a:cxnSpLocks/>
          </p:cNvCxnSpPr>
          <p:nvPr/>
        </p:nvCxnSpPr>
        <p:spPr>
          <a:xfrm>
            <a:off x="9949506" y="2130673"/>
            <a:ext cx="21484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B0FAB2E-FCB7-994A-9D3D-9BED9961B561}"/>
              </a:ext>
              <a:ext uri="{C183D7F6-B498-43B3-948B-1728B52AA6E4}">
                <adec:decorative xmlns:adec="http://schemas.microsoft.com/office/drawing/2017/decorative" val="1"/>
              </a:ext>
            </a:extLst>
          </p:cNvPr>
          <p:cNvCxnSpPr>
            <a:cxnSpLocks/>
          </p:cNvCxnSpPr>
          <p:nvPr/>
        </p:nvCxnSpPr>
        <p:spPr>
          <a:xfrm>
            <a:off x="2742399" y="2130673"/>
            <a:ext cx="21484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9E65DD7-9D7E-E54E-97FE-B8D31D5B365F}"/>
              </a:ext>
              <a:ext uri="{C183D7F6-B498-43B3-948B-1728B52AA6E4}">
                <adec:decorative xmlns:adec="http://schemas.microsoft.com/office/drawing/2017/decorative" val="1"/>
              </a:ext>
            </a:extLst>
          </p:cNvPr>
          <p:cNvCxnSpPr>
            <a:cxnSpLocks/>
          </p:cNvCxnSpPr>
          <p:nvPr/>
        </p:nvCxnSpPr>
        <p:spPr>
          <a:xfrm>
            <a:off x="340029" y="2133510"/>
            <a:ext cx="214848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3F524F2D-1675-5045-AA2B-08594E4C2DB7}"/>
              </a:ext>
            </a:extLst>
          </p:cNvPr>
          <p:cNvSpPr/>
          <p:nvPr/>
        </p:nvSpPr>
        <p:spPr bwMode="auto">
          <a:xfrm>
            <a:off x="2742399" y="5363433"/>
            <a:ext cx="2143260" cy="259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FFFFFF"/>
                </a:solidFill>
                <a:latin typeface="Segoe UI Semibold"/>
                <a:ea typeface="Segoe UI" pitchFamily="34" charset="0"/>
                <a:cs typeface="Segoe UI" pitchFamily="34" charset="0"/>
              </a:rPr>
              <a:t>AUTO-SCALE CRITERIA</a:t>
            </a:r>
          </a:p>
        </p:txBody>
      </p:sp>
      <p:sp>
        <p:nvSpPr>
          <p:cNvPr id="109" name="Rectangle 108">
            <a:extLst>
              <a:ext uri="{FF2B5EF4-FFF2-40B4-BE49-F238E27FC236}">
                <a16:creationId xmlns:a16="http://schemas.microsoft.com/office/drawing/2014/main" id="{196AD0DE-9AA7-D04B-8342-1E3C3EC04712}"/>
              </a:ext>
            </a:extLst>
          </p:cNvPr>
          <p:cNvSpPr/>
          <p:nvPr/>
        </p:nvSpPr>
        <p:spPr bwMode="auto">
          <a:xfrm>
            <a:off x="5149988" y="5363433"/>
            <a:ext cx="2143260" cy="259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FFFFFF"/>
                </a:solidFill>
                <a:latin typeface="Segoe UI Semibold"/>
                <a:ea typeface="Segoe UI" pitchFamily="34" charset="0"/>
                <a:cs typeface="Segoe UI" pitchFamily="34" charset="0"/>
              </a:rPr>
              <a:t>AUTO-SCALE CRITERIA</a:t>
            </a:r>
          </a:p>
        </p:txBody>
      </p:sp>
      <p:sp>
        <p:nvSpPr>
          <p:cNvPr id="110" name="Rectangle 109">
            <a:extLst>
              <a:ext uri="{FF2B5EF4-FFF2-40B4-BE49-F238E27FC236}">
                <a16:creationId xmlns:a16="http://schemas.microsoft.com/office/drawing/2014/main" id="{CD39F245-7E0B-4E42-94D3-7AE6A032BC73}"/>
              </a:ext>
            </a:extLst>
          </p:cNvPr>
          <p:cNvSpPr/>
          <p:nvPr/>
        </p:nvSpPr>
        <p:spPr bwMode="auto">
          <a:xfrm>
            <a:off x="7550815" y="5357882"/>
            <a:ext cx="2143260" cy="259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FFFFFF"/>
                </a:solidFill>
                <a:latin typeface="Segoe UI Semibold"/>
                <a:ea typeface="Segoe UI" pitchFamily="34" charset="0"/>
                <a:cs typeface="Segoe UI" pitchFamily="34" charset="0"/>
              </a:rPr>
              <a:t>AUTO-SCALE CRITERIA</a:t>
            </a:r>
          </a:p>
        </p:txBody>
      </p:sp>
      <p:sp>
        <p:nvSpPr>
          <p:cNvPr id="111" name="Rectangle 110">
            <a:extLst>
              <a:ext uri="{FF2B5EF4-FFF2-40B4-BE49-F238E27FC236}">
                <a16:creationId xmlns:a16="http://schemas.microsoft.com/office/drawing/2014/main" id="{49DE205F-D867-7F4D-95CF-CE348EBE8738}"/>
              </a:ext>
            </a:extLst>
          </p:cNvPr>
          <p:cNvSpPr/>
          <p:nvPr/>
        </p:nvSpPr>
        <p:spPr bwMode="auto">
          <a:xfrm>
            <a:off x="9954726" y="5357882"/>
            <a:ext cx="2143260" cy="2592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224">
                <a:solidFill>
                  <a:srgbClr val="FFFFFF"/>
                </a:solidFill>
                <a:latin typeface="Segoe UI Semibold"/>
                <a:ea typeface="Segoe UI" pitchFamily="34" charset="0"/>
                <a:cs typeface="Segoe UI" pitchFamily="34" charset="0"/>
              </a:rPr>
              <a:t>AUTO-SCALE CRITERIA</a:t>
            </a:r>
          </a:p>
        </p:txBody>
      </p:sp>
      <p:sp>
        <p:nvSpPr>
          <p:cNvPr id="122" name="TextBox 121">
            <a:extLst>
              <a:ext uri="{FF2B5EF4-FFF2-40B4-BE49-F238E27FC236}">
                <a16:creationId xmlns:a16="http://schemas.microsoft.com/office/drawing/2014/main" id="{04912E3A-FF85-7C48-BF17-A40AA1FBC202}"/>
              </a:ext>
              <a:ext uri="{C183D7F6-B498-43B3-948B-1728B52AA6E4}">
                <adec:decorative xmlns:adec="http://schemas.microsoft.com/office/drawing/2017/decorative" val="0"/>
              </a:ext>
            </a:extLst>
          </p:cNvPr>
          <p:cNvSpPr txBox="1"/>
          <p:nvPr/>
        </p:nvSpPr>
        <p:spPr>
          <a:xfrm>
            <a:off x="5288453" y="1467534"/>
            <a:ext cx="1859568" cy="518595"/>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914138">
              <a:lnSpc>
                <a:spcPct val="90000"/>
              </a:lnSpc>
              <a:spcAft>
                <a:spcPts val="587"/>
              </a:spcAft>
              <a:defRPr/>
            </a:pPr>
            <a:r>
              <a:rPr lang="en-US" sz="1836">
                <a:ln w="0"/>
                <a:solidFill>
                  <a:srgbClr val="FFFFFF"/>
                </a:solidFill>
                <a:latin typeface="Segoe UI Semibold" panose="020B0702040204020203" pitchFamily="34" charset="0"/>
                <a:cs typeface="Segoe UI Semibold" panose="020B0702040204020203" pitchFamily="34" charset="0"/>
              </a:rPr>
              <a:t>Web Applications</a:t>
            </a:r>
          </a:p>
        </p:txBody>
      </p:sp>
      <p:sp>
        <p:nvSpPr>
          <p:cNvPr id="124" name="TextBox 123">
            <a:extLst>
              <a:ext uri="{FF2B5EF4-FFF2-40B4-BE49-F238E27FC236}">
                <a16:creationId xmlns:a16="http://schemas.microsoft.com/office/drawing/2014/main" id="{91CA832B-F4DA-D742-A1FF-D05CEA7C210A}"/>
              </a:ext>
              <a:ext uri="{C183D7F6-B498-43B3-948B-1728B52AA6E4}">
                <adec:decorative xmlns:adec="http://schemas.microsoft.com/office/drawing/2017/decorative" val="0"/>
              </a:ext>
            </a:extLst>
          </p:cNvPr>
          <p:cNvSpPr txBox="1"/>
          <p:nvPr/>
        </p:nvSpPr>
        <p:spPr>
          <a:xfrm>
            <a:off x="5331889" y="5835291"/>
            <a:ext cx="1973794" cy="518726"/>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914138">
              <a:lnSpc>
                <a:spcPct val="90000"/>
              </a:lnSpc>
              <a:spcAft>
                <a:spcPts val="587"/>
              </a:spcAft>
              <a:defRPr/>
            </a:pPr>
            <a:r>
              <a:rPr lang="en-US" sz="1224">
                <a:ln w="0"/>
                <a:solidFill>
                  <a:srgbClr val="FFFFFF"/>
                </a:solidFill>
                <a:latin typeface="Segoe UI"/>
                <a:cs typeface="Segoe UI Semibold" panose="020B0702040204020203" pitchFamily="34" charset="0"/>
              </a:rPr>
              <a:t>Scaling is determined</a:t>
            </a:r>
            <a:br>
              <a:rPr lang="en-US" sz="1224">
                <a:ln w="0"/>
                <a:solidFill>
                  <a:srgbClr val="FFFFFF"/>
                </a:solidFill>
                <a:latin typeface="Segoe UI"/>
                <a:cs typeface="Segoe UI Semibold" panose="020B0702040204020203" pitchFamily="34" charset="0"/>
              </a:rPr>
            </a:br>
            <a:r>
              <a:rPr lang="en-US" sz="1224">
                <a:ln w="0"/>
                <a:solidFill>
                  <a:srgbClr val="FFFFFF"/>
                </a:solidFill>
                <a:latin typeface="Segoe UI"/>
                <a:cs typeface="Segoe UI Semibold" panose="020B0702040204020203" pitchFamily="34" charset="0"/>
              </a:rPr>
              <a:t>by the number of</a:t>
            </a:r>
            <a:br>
              <a:rPr lang="en-US" sz="1224">
                <a:ln w="0"/>
                <a:solidFill>
                  <a:srgbClr val="FFFFFF"/>
                </a:solidFill>
                <a:latin typeface="Segoe UI"/>
                <a:cs typeface="Segoe UI Semibold" panose="020B0702040204020203" pitchFamily="34" charset="0"/>
              </a:rPr>
            </a:br>
            <a:r>
              <a:rPr lang="en-US" sz="1224">
                <a:ln w="0"/>
                <a:solidFill>
                  <a:srgbClr val="FFFFFF"/>
                </a:solidFill>
                <a:latin typeface="Segoe UI"/>
                <a:cs typeface="Segoe UI Semibold" panose="020B0702040204020203" pitchFamily="34" charset="0"/>
              </a:rPr>
              <a:t>concurrent HTTP requests</a:t>
            </a:r>
          </a:p>
        </p:txBody>
      </p:sp>
      <p:sp>
        <p:nvSpPr>
          <p:cNvPr id="129" name="TextBox 128">
            <a:extLst>
              <a:ext uri="{FF2B5EF4-FFF2-40B4-BE49-F238E27FC236}">
                <a16:creationId xmlns:a16="http://schemas.microsoft.com/office/drawing/2014/main" id="{EF12FA4D-9BC7-F54D-9704-E4FCA4341420}"/>
              </a:ext>
              <a:ext uri="{C183D7F6-B498-43B3-948B-1728B52AA6E4}">
                <adec:decorative xmlns:adec="http://schemas.microsoft.com/office/drawing/2017/decorative" val="0"/>
              </a:ext>
            </a:extLst>
          </p:cNvPr>
          <p:cNvSpPr txBox="1"/>
          <p:nvPr/>
        </p:nvSpPr>
        <p:spPr>
          <a:xfrm>
            <a:off x="5333113" y="4044777"/>
            <a:ext cx="1814907" cy="691634"/>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914138">
              <a:lnSpc>
                <a:spcPct val="90000"/>
              </a:lnSpc>
              <a:spcAft>
                <a:spcPts val="587"/>
              </a:spcAft>
              <a:defRPr/>
            </a:pPr>
            <a:r>
              <a:rPr lang="en-US" sz="1224">
                <a:ln w="0"/>
                <a:solidFill>
                  <a:srgbClr val="FFFFFF"/>
                </a:solidFill>
                <a:latin typeface="Segoe UI"/>
                <a:cs typeface="Segoe UI Semibold" panose="020B0702040204020203" pitchFamily="34" charset="0"/>
              </a:rPr>
              <a:t>Deploy web apps with custom domains, TLS certificates, and integrated authentication.</a:t>
            </a:r>
          </a:p>
        </p:txBody>
      </p:sp>
      <p:grpSp>
        <p:nvGrpSpPr>
          <p:cNvPr id="32" name="Group 31">
            <a:extLst>
              <a:ext uri="{FF2B5EF4-FFF2-40B4-BE49-F238E27FC236}">
                <a16:creationId xmlns:a16="http://schemas.microsoft.com/office/drawing/2014/main" id="{AAC84943-6582-48A7-9DA9-2B9F72C6EB10}"/>
              </a:ext>
            </a:extLst>
          </p:cNvPr>
          <p:cNvGrpSpPr/>
          <p:nvPr/>
        </p:nvGrpSpPr>
        <p:grpSpPr>
          <a:xfrm>
            <a:off x="5852320" y="2828260"/>
            <a:ext cx="720501" cy="565380"/>
            <a:chOff x="5737225" y="2773056"/>
            <a:chExt cx="706438" cy="554344"/>
          </a:xfrm>
        </p:grpSpPr>
        <p:sp>
          <p:nvSpPr>
            <p:cNvPr id="5" name="AutoShape 3">
              <a:extLst>
                <a:ext uri="{FF2B5EF4-FFF2-40B4-BE49-F238E27FC236}">
                  <a16:creationId xmlns:a16="http://schemas.microsoft.com/office/drawing/2014/main" id="{7A191E44-8B64-43DD-B747-56BDE52F4F6C}"/>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6" name="Rectangle 5">
              <a:extLst>
                <a:ext uri="{FF2B5EF4-FFF2-40B4-BE49-F238E27FC236}">
                  <a16:creationId xmlns:a16="http://schemas.microsoft.com/office/drawing/2014/main" id="{1EE755F4-30B4-4614-A1BB-84486137148F}"/>
                </a:ext>
              </a:extLst>
            </p:cNvPr>
            <p:cNvSpPr>
              <a:spLocks noChangeArrowheads="1"/>
            </p:cNvSpPr>
            <p:nvPr/>
          </p:nvSpPr>
          <p:spPr bwMode="auto">
            <a:xfrm>
              <a:off x="5737225" y="2773056"/>
              <a:ext cx="706438" cy="66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7" name="Rectangle 6">
              <a:extLst>
                <a:ext uri="{FF2B5EF4-FFF2-40B4-BE49-F238E27FC236}">
                  <a16:creationId xmlns:a16="http://schemas.microsoft.com/office/drawing/2014/main" id="{F25E085D-11AD-4501-A890-CA40AA2417D9}"/>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8" name="Oval 7">
              <a:extLst>
                <a:ext uri="{FF2B5EF4-FFF2-40B4-BE49-F238E27FC236}">
                  <a16:creationId xmlns:a16="http://schemas.microsoft.com/office/drawing/2014/main" id="{0AE71CBB-BD8B-4653-ACE0-E3F77180B86A}"/>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9" name="Oval 8">
              <a:extLst>
                <a:ext uri="{FF2B5EF4-FFF2-40B4-BE49-F238E27FC236}">
                  <a16:creationId xmlns:a16="http://schemas.microsoft.com/office/drawing/2014/main" id="{E26A8CA6-EC25-428E-AC7C-C8841E24DDEF}"/>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0" name="Oval 9">
              <a:extLst>
                <a:ext uri="{FF2B5EF4-FFF2-40B4-BE49-F238E27FC236}">
                  <a16:creationId xmlns:a16="http://schemas.microsoft.com/office/drawing/2014/main" id="{6AE9A031-332B-4296-8973-7C301E05C153}"/>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1" name="Freeform 10">
              <a:extLst>
                <a:ext uri="{FF2B5EF4-FFF2-40B4-BE49-F238E27FC236}">
                  <a16:creationId xmlns:a16="http://schemas.microsoft.com/office/drawing/2014/main" id="{4E871343-7CFB-4C24-8A2B-F29B30BC1AFC}"/>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2" name="Freeform 11">
              <a:extLst>
                <a:ext uri="{FF2B5EF4-FFF2-40B4-BE49-F238E27FC236}">
                  <a16:creationId xmlns:a16="http://schemas.microsoft.com/office/drawing/2014/main" id="{DBE926F8-0782-4531-A006-DB50839B66DE}"/>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3" name="Freeform 12">
              <a:extLst>
                <a:ext uri="{FF2B5EF4-FFF2-40B4-BE49-F238E27FC236}">
                  <a16:creationId xmlns:a16="http://schemas.microsoft.com/office/drawing/2014/main" id="{C74E4635-0CB7-4A0A-BE45-68FE543DE7DC}"/>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7" name="Freeform 13">
              <a:extLst>
                <a:ext uri="{FF2B5EF4-FFF2-40B4-BE49-F238E27FC236}">
                  <a16:creationId xmlns:a16="http://schemas.microsoft.com/office/drawing/2014/main" id="{B89FECBC-971F-40A0-AB9F-8488DAE40CEC}"/>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8" name="Rectangle 14">
              <a:extLst>
                <a:ext uri="{FF2B5EF4-FFF2-40B4-BE49-F238E27FC236}">
                  <a16:creationId xmlns:a16="http://schemas.microsoft.com/office/drawing/2014/main" id="{2FE46E9E-F8D2-4FBE-9038-C46B755BA70E}"/>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Tree>
    <p:extLst>
      <p:ext uri="{BB962C8B-B14F-4D97-AF65-F5344CB8AC3E}">
        <p14:creationId xmlns:p14="http://schemas.microsoft.com/office/powerpoint/2010/main" val="18726096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Container Apps environments.">
            <a:extLst>
              <a:ext uri="{FF2B5EF4-FFF2-40B4-BE49-F238E27FC236}">
                <a16:creationId xmlns:a16="http://schemas.microsoft.com/office/drawing/2014/main" id="{4F64A4FC-446A-4BC7-FC32-390D514F1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949" y="1439862"/>
            <a:ext cx="7664576" cy="518636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59611DE-7958-069C-B3C8-5C0D840EF02C}"/>
              </a:ext>
            </a:extLst>
          </p:cNvPr>
          <p:cNvSpPr txBox="1">
            <a:spLocks/>
          </p:cNvSpPr>
          <p:nvPr/>
        </p:nvSpPr>
        <p:spPr>
          <a:xfrm>
            <a:off x="465955" y="617255"/>
            <a:ext cx="11531551" cy="410369"/>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a:lstStyle>
          <a:p>
            <a:r>
              <a:rPr lang="en-US" dirty="0"/>
              <a:t>Environments</a:t>
            </a:r>
          </a:p>
        </p:txBody>
      </p:sp>
    </p:spTree>
    <p:extLst>
      <p:ext uri="{BB962C8B-B14F-4D97-AF65-F5344CB8AC3E}">
        <p14:creationId xmlns:p14="http://schemas.microsoft.com/office/powerpoint/2010/main" val="24104738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tainer_Apps_Global_Azure_2022.potx" id="{8063302F-2184-4B05-9BE8-F7D12C059114}" vid="{A12D36E2-3B48-43C0-BAEB-117D7908AF9A}"/>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tainer_Apps_Global_Azure_2022.potx" id="{8063302F-2184-4B05-9BE8-F7D12C059114}" vid="{DB907E50-CCB3-4B1D-AA39-2E70BE35611A}"/>
    </a:ext>
  </a:extLst>
</a:theme>
</file>

<file path=ppt/theme/theme3.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ontainer_Apps_Global_Azure_2022.potx" id="{8063302F-2184-4B05-9BE8-F7D12C059114}" vid="{496B8675-020D-4084-83D4-E37D2238752C}"/>
    </a:ext>
  </a:extLst>
</a:theme>
</file>

<file path=ppt/theme/theme4.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ontainer_Apps_Global_Azure_2022.potx" id="{8063302F-2184-4B05-9BE8-F7D12C059114}" vid="{AB6E5D4B-C64D-46BF-B295-7CA4324BE05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Container_Apps_Global_Azure_2022</Template>
  <TotalTime>39</TotalTime>
  <Words>3747</Words>
  <Application>Microsoft Office PowerPoint</Application>
  <PresentationFormat>Custom</PresentationFormat>
  <Paragraphs>392</Paragraphs>
  <Slides>27</Slides>
  <Notes>22</Notes>
  <HiddenSlides>0</HiddenSlides>
  <MMClips>0</MMClips>
  <ScaleCrop>false</ScaleCrop>
  <HeadingPairs>
    <vt:vector size="4" baseType="variant">
      <vt:variant>
        <vt:lpstr>Theme</vt:lpstr>
      </vt:variant>
      <vt:variant>
        <vt:i4>4</vt:i4>
      </vt:variant>
      <vt:variant>
        <vt:lpstr>Slide Titles</vt:lpstr>
      </vt:variant>
      <vt:variant>
        <vt:i4>27</vt:i4>
      </vt:variant>
    </vt:vector>
  </HeadingPairs>
  <TitlesOfParts>
    <vt:vector size="31" baseType="lpstr">
      <vt:lpstr>Connect_2016_Template_Light</vt:lpstr>
      <vt:lpstr>Connect_2016_Template_Dark</vt:lpstr>
      <vt:lpstr>Black Template</vt:lpstr>
      <vt:lpstr>1_Black Template</vt:lpstr>
      <vt:lpstr>PowerPoint Presentation</vt:lpstr>
      <vt:lpstr>PowerPoint Presentation</vt:lpstr>
      <vt:lpstr>Meet Azure Container Apps</vt:lpstr>
      <vt:lpstr>PowerPoint Presentation</vt:lpstr>
      <vt:lpstr>Scale with flexible serverless containers</vt:lpstr>
      <vt:lpstr>Accelerate developer productivity</vt:lpstr>
      <vt:lpstr>Build modern apps on open-source</vt:lpstr>
      <vt:lpstr>What can you build with Azure Container Apps?</vt:lpstr>
      <vt:lpstr>PowerPoint Presentation</vt:lpstr>
      <vt:lpstr>PowerPoint Presentation</vt:lpstr>
      <vt:lpstr>PowerPoint Presentation</vt:lpstr>
      <vt:lpstr>PowerPoint Presentation</vt:lpstr>
      <vt:lpstr>Ingress</vt:lpstr>
      <vt:lpstr>Secrets management</vt:lpstr>
      <vt:lpstr>Managed Identity</vt:lpstr>
      <vt:lpstr>Observability</vt:lpstr>
      <vt:lpstr>Logging</vt:lpstr>
      <vt:lpstr>PowerPoint Presentation</vt:lpstr>
      <vt:lpstr>Microservices using any language or framework Any cloud or edge infrastructure</vt:lpstr>
      <vt:lpstr>Fully managed Dapr using the sidecar model</vt:lpstr>
      <vt:lpstr>Application autoscaling made simple Open-source, extensible, and vendor agnostic</vt:lpstr>
      <vt:lpstr>Scaling</vt:lpstr>
      <vt:lpstr>Demo</vt:lpstr>
      <vt:lpstr>Azure Containers Apps Demo</vt:lpstr>
      <vt:lpstr>Get started with Azure Container Apps today</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Carlos Mendible</dc:creator>
  <cp:keywords/>
  <dc:description/>
  <cp:lastModifiedBy>Carlos Mendible</cp:lastModifiedBy>
  <cp:revision>2</cp:revision>
  <dcterms:created xsi:type="dcterms:W3CDTF">2022-05-06T16:00:35Z</dcterms:created>
  <dcterms:modified xsi:type="dcterms:W3CDTF">2022-06-29T11:45:51Z</dcterms:modified>
  <cp:category/>
</cp:coreProperties>
</file>